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5" r:id="rId4"/>
    <p:sldId id="259" r:id="rId5"/>
    <p:sldId id="260" r:id="rId6"/>
    <p:sldId id="261" r:id="rId7"/>
    <p:sldId id="262" r:id="rId8"/>
    <p:sldId id="263" r:id="rId9"/>
    <p:sldId id="264" r:id="rId10"/>
    <p:sldId id="265" r:id="rId11"/>
    <p:sldId id="266" r:id="rId12"/>
    <p:sldId id="268" r:id="rId13"/>
    <p:sldId id="267" r:id="rId14"/>
    <p:sldId id="270" r:id="rId15"/>
    <p:sldId id="271" r:id="rId16"/>
    <p:sldId id="272" r:id="rId17"/>
    <p:sldId id="273" r:id="rId18"/>
    <p:sldId id="274" r:id="rId19"/>
    <p:sldId id="276" r:id="rId20"/>
    <p:sldId id="277"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57283B92-DDE0-428D-A070-3DBF9CAE5865}">
          <p14:sldIdLst>
            <p14:sldId id="256"/>
            <p14:sldId id="257"/>
            <p14:sldId id="275"/>
            <p14:sldId id="259"/>
            <p14:sldId id="260"/>
            <p14:sldId id="261"/>
            <p14:sldId id="262"/>
            <p14:sldId id="263"/>
            <p14:sldId id="264"/>
            <p14:sldId id="265"/>
            <p14:sldId id="266"/>
            <p14:sldId id="268"/>
            <p14:sldId id="267"/>
            <p14:sldId id="270"/>
            <p14:sldId id="271"/>
            <p14:sldId id="272"/>
            <p14:sldId id="273"/>
          </p14:sldIdLst>
        </p14:section>
        <p14:section name="Section sans titre" id="{20B6776A-7592-48E2-8A9A-F071FE0F89F7}">
          <p14:sldIdLst>
            <p14:sldId id="274"/>
            <p14:sldId id="276"/>
            <p14:sldId id="27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7CA18F-ACB3-4D37-A679-BC5C9336F5DE}" type="doc">
      <dgm:prSet loTypeId="urn:microsoft.com/office/officeart/2005/8/layout/vList4" loCatId="list" qsTypeId="urn:microsoft.com/office/officeart/2005/8/quickstyle/simple3" qsCatId="simple" csTypeId="urn:microsoft.com/office/officeart/2005/8/colors/accent0_2" csCatId="mainScheme" phldr="1"/>
      <dgm:spPr/>
      <dgm:t>
        <a:bodyPr/>
        <a:lstStyle/>
        <a:p>
          <a:endParaRPr lang="fr-FR"/>
        </a:p>
      </dgm:t>
    </dgm:pt>
    <dgm:pt modelId="{5E20C4F6-63F9-4541-BB55-F456E07B229D}">
      <dgm:prSet phldrT="[Texte]"/>
      <dgm:spPr/>
      <dgm:t>
        <a:bodyPr/>
        <a:lstStyle/>
        <a:p>
          <a:r>
            <a:rPr lang="fr-FR" dirty="0" smtClean="0"/>
            <a:t>Les deux organisations ont dans leur agenda respectif, l’intégration économique, un marché ouvert et concurrentiel et un environnement juridique rationalisé et harmonisé.</a:t>
          </a:r>
          <a:endParaRPr lang="fr-FR" dirty="0"/>
        </a:p>
      </dgm:t>
    </dgm:pt>
    <dgm:pt modelId="{F06AFEAD-DF1B-46AE-9615-603AD2FBA8A5}" type="parTrans" cxnId="{AC4C7419-A4FC-4AC8-9DC1-227CE761E1DA}">
      <dgm:prSet/>
      <dgm:spPr/>
      <dgm:t>
        <a:bodyPr/>
        <a:lstStyle/>
        <a:p>
          <a:endParaRPr lang="fr-FR"/>
        </a:p>
      </dgm:t>
    </dgm:pt>
    <dgm:pt modelId="{7AE8C0CC-4468-40D8-A96B-4637481359BE}" type="sibTrans" cxnId="{AC4C7419-A4FC-4AC8-9DC1-227CE761E1DA}">
      <dgm:prSet/>
      <dgm:spPr/>
      <dgm:t>
        <a:bodyPr/>
        <a:lstStyle/>
        <a:p>
          <a:endParaRPr lang="fr-FR"/>
        </a:p>
      </dgm:t>
    </dgm:pt>
    <dgm:pt modelId="{C0C154F1-1AEA-4002-AEDD-CEC5CD11A94C}">
      <dgm:prSet phldrT="[Texte]"/>
      <dgm:spPr/>
      <dgm:t>
        <a:bodyPr/>
        <a:lstStyle/>
        <a:p>
          <a:r>
            <a:rPr lang="fr-FR" dirty="0" smtClean="0"/>
            <a:t>Réglementaire et institutionnel de mise en œuvre de concurrence au niveau de la Commission de la CEDEAO ainsi que de l’UEMOA</a:t>
          </a:r>
          <a:endParaRPr lang="fr-FR" dirty="0"/>
        </a:p>
      </dgm:t>
    </dgm:pt>
    <dgm:pt modelId="{18BF2A4B-86FF-4FF5-8227-0422603F864A}" type="parTrans" cxnId="{A8C2CDF0-EFC6-474A-83DC-5B2F8963D498}">
      <dgm:prSet/>
      <dgm:spPr/>
      <dgm:t>
        <a:bodyPr/>
        <a:lstStyle/>
        <a:p>
          <a:endParaRPr lang="fr-FR"/>
        </a:p>
      </dgm:t>
    </dgm:pt>
    <dgm:pt modelId="{457DBB77-1836-40CB-9422-5C8893A0CCFC}" type="sibTrans" cxnId="{A8C2CDF0-EFC6-474A-83DC-5B2F8963D498}">
      <dgm:prSet/>
      <dgm:spPr/>
      <dgm:t>
        <a:bodyPr/>
        <a:lstStyle/>
        <a:p>
          <a:endParaRPr lang="fr-FR"/>
        </a:p>
      </dgm:t>
    </dgm:pt>
    <dgm:pt modelId="{8384BF0E-906F-4F31-9F95-DC3E45DE2BB5}">
      <dgm:prSet phldrT="[Texte]"/>
      <dgm:spPr/>
      <dgm:t>
        <a:bodyPr/>
        <a:lstStyle/>
        <a:p>
          <a:r>
            <a:rPr lang="fr-FR" dirty="0" smtClean="0"/>
            <a:t>Cette présentation vise à synthétiser les principaux éléments de cette politique de la concurrence en se fondant notamment sur le cadre:</a:t>
          </a:r>
          <a:endParaRPr lang="fr-FR" dirty="0"/>
        </a:p>
      </dgm:t>
    </dgm:pt>
    <dgm:pt modelId="{A8C4CDF5-E752-43F6-9508-0302A92C2F31}" type="sibTrans" cxnId="{0CC3152F-4683-40EE-8821-D8182B5E4E43}">
      <dgm:prSet/>
      <dgm:spPr/>
      <dgm:t>
        <a:bodyPr/>
        <a:lstStyle/>
        <a:p>
          <a:endParaRPr lang="fr-FR"/>
        </a:p>
      </dgm:t>
    </dgm:pt>
    <dgm:pt modelId="{EFA9444A-2773-425F-8B2C-CE96F12966D3}" type="parTrans" cxnId="{0CC3152F-4683-40EE-8821-D8182B5E4E43}">
      <dgm:prSet/>
      <dgm:spPr/>
      <dgm:t>
        <a:bodyPr/>
        <a:lstStyle/>
        <a:p>
          <a:endParaRPr lang="fr-FR"/>
        </a:p>
      </dgm:t>
    </dgm:pt>
    <dgm:pt modelId="{7A42E359-1A6B-49F1-B060-D5C66C46BCDF}" type="pres">
      <dgm:prSet presAssocID="{2F7CA18F-ACB3-4D37-A679-BC5C9336F5DE}" presName="linear" presStyleCnt="0">
        <dgm:presLayoutVars>
          <dgm:dir/>
          <dgm:resizeHandles val="exact"/>
        </dgm:presLayoutVars>
      </dgm:prSet>
      <dgm:spPr/>
    </dgm:pt>
    <dgm:pt modelId="{99CFA8C9-FE87-4B0E-9A02-447382D7C993}" type="pres">
      <dgm:prSet presAssocID="{5E20C4F6-63F9-4541-BB55-F456E07B229D}" presName="comp" presStyleCnt="0"/>
      <dgm:spPr/>
    </dgm:pt>
    <dgm:pt modelId="{70E99A3F-7392-4ABB-A7B0-544C4CE6A037}" type="pres">
      <dgm:prSet presAssocID="{5E20C4F6-63F9-4541-BB55-F456E07B229D}" presName="box" presStyleLbl="node1" presStyleIdx="0" presStyleCnt="3"/>
      <dgm:spPr/>
      <dgm:t>
        <a:bodyPr/>
        <a:lstStyle/>
        <a:p>
          <a:endParaRPr lang="fr-FR"/>
        </a:p>
      </dgm:t>
    </dgm:pt>
    <dgm:pt modelId="{744F874D-037D-4FC1-92E7-2F2C79720368}" type="pres">
      <dgm:prSet presAssocID="{5E20C4F6-63F9-4541-BB55-F456E07B229D}" presName="img"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22000" b="-22000"/>
          </a:stretch>
        </a:blipFill>
      </dgm:spPr>
    </dgm:pt>
    <dgm:pt modelId="{74105E2B-FFC7-4A56-A6AA-5AAB95A8D622}" type="pres">
      <dgm:prSet presAssocID="{5E20C4F6-63F9-4541-BB55-F456E07B229D}" presName="text" presStyleLbl="node1" presStyleIdx="0" presStyleCnt="3">
        <dgm:presLayoutVars>
          <dgm:bulletEnabled val="1"/>
        </dgm:presLayoutVars>
      </dgm:prSet>
      <dgm:spPr/>
      <dgm:t>
        <a:bodyPr/>
        <a:lstStyle/>
        <a:p>
          <a:endParaRPr lang="fr-FR"/>
        </a:p>
      </dgm:t>
    </dgm:pt>
    <dgm:pt modelId="{1A816619-7A68-443E-BA00-E8834D99797B}" type="pres">
      <dgm:prSet presAssocID="{7AE8C0CC-4468-40D8-A96B-4637481359BE}" presName="spacer" presStyleCnt="0"/>
      <dgm:spPr/>
    </dgm:pt>
    <dgm:pt modelId="{F75A789C-B659-42A9-B508-B2163113862F}" type="pres">
      <dgm:prSet presAssocID="{8384BF0E-906F-4F31-9F95-DC3E45DE2BB5}" presName="comp" presStyleCnt="0"/>
      <dgm:spPr/>
    </dgm:pt>
    <dgm:pt modelId="{959E71C4-0B57-49BF-A6C8-FAC87501475B}" type="pres">
      <dgm:prSet presAssocID="{8384BF0E-906F-4F31-9F95-DC3E45DE2BB5}" presName="box" presStyleLbl="node1" presStyleIdx="1" presStyleCnt="3"/>
      <dgm:spPr/>
      <dgm:t>
        <a:bodyPr/>
        <a:lstStyle/>
        <a:p>
          <a:endParaRPr lang="fr-FR"/>
        </a:p>
      </dgm:t>
    </dgm:pt>
    <dgm:pt modelId="{ED887A25-1172-4DCB-9BB7-2FEE033C07E5}" type="pres">
      <dgm:prSet presAssocID="{8384BF0E-906F-4F31-9F95-DC3E45DE2BB5}" presName="img"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t="-40000" b="-40000"/>
          </a:stretch>
        </a:blipFill>
      </dgm:spPr>
    </dgm:pt>
    <dgm:pt modelId="{FC312E99-05D7-4242-ABDE-0CE9DE72FED7}" type="pres">
      <dgm:prSet presAssocID="{8384BF0E-906F-4F31-9F95-DC3E45DE2BB5}" presName="text" presStyleLbl="node1" presStyleIdx="1" presStyleCnt="3">
        <dgm:presLayoutVars>
          <dgm:bulletEnabled val="1"/>
        </dgm:presLayoutVars>
      </dgm:prSet>
      <dgm:spPr/>
      <dgm:t>
        <a:bodyPr/>
        <a:lstStyle/>
        <a:p>
          <a:endParaRPr lang="fr-FR"/>
        </a:p>
      </dgm:t>
    </dgm:pt>
    <dgm:pt modelId="{B80A018E-4A32-4A0E-8FBD-165973901D21}" type="pres">
      <dgm:prSet presAssocID="{A8C4CDF5-E752-43F6-9508-0302A92C2F31}" presName="spacer" presStyleCnt="0"/>
      <dgm:spPr/>
    </dgm:pt>
    <dgm:pt modelId="{6F73674B-158A-4D32-9E21-639BA5C8D678}" type="pres">
      <dgm:prSet presAssocID="{C0C154F1-1AEA-4002-AEDD-CEC5CD11A94C}" presName="comp" presStyleCnt="0"/>
      <dgm:spPr/>
    </dgm:pt>
    <dgm:pt modelId="{D78EA530-E878-4975-B951-DA2933D96F0B}" type="pres">
      <dgm:prSet presAssocID="{C0C154F1-1AEA-4002-AEDD-CEC5CD11A94C}" presName="box" presStyleLbl="node1" presStyleIdx="2" presStyleCnt="3"/>
      <dgm:spPr/>
      <dgm:t>
        <a:bodyPr/>
        <a:lstStyle/>
        <a:p>
          <a:endParaRPr lang="fr-FR"/>
        </a:p>
      </dgm:t>
    </dgm:pt>
    <dgm:pt modelId="{CC4D6603-63B0-429D-BED3-96E646AF5B81}" type="pres">
      <dgm:prSet presAssocID="{C0C154F1-1AEA-4002-AEDD-CEC5CD11A94C}" presName="img"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t="-7000" b="-7000"/>
          </a:stretch>
        </a:blipFill>
      </dgm:spPr>
    </dgm:pt>
    <dgm:pt modelId="{6D838670-9B28-4B7C-9280-F1D9EB9213BF}" type="pres">
      <dgm:prSet presAssocID="{C0C154F1-1AEA-4002-AEDD-CEC5CD11A94C}" presName="text" presStyleLbl="node1" presStyleIdx="2" presStyleCnt="3">
        <dgm:presLayoutVars>
          <dgm:bulletEnabled val="1"/>
        </dgm:presLayoutVars>
      </dgm:prSet>
      <dgm:spPr/>
      <dgm:t>
        <a:bodyPr/>
        <a:lstStyle/>
        <a:p>
          <a:endParaRPr lang="fr-FR"/>
        </a:p>
      </dgm:t>
    </dgm:pt>
  </dgm:ptLst>
  <dgm:cxnLst>
    <dgm:cxn modelId="{88765AB5-42EE-447E-B13B-26F1A06F1EAC}" type="presOf" srcId="{2F7CA18F-ACB3-4D37-A679-BC5C9336F5DE}" destId="{7A42E359-1A6B-49F1-B060-D5C66C46BCDF}" srcOrd="0" destOrd="0" presId="urn:microsoft.com/office/officeart/2005/8/layout/vList4"/>
    <dgm:cxn modelId="{AC4C7419-A4FC-4AC8-9DC1-227CE761E1DA}" srcId="{2F7CA18F-ACB3-4D37-A679-BC5C9336F5DE}" destId="{5E20C4F6-63F9-4541-BB55-F456E07B229D}" srcOrd="0" destOrd="0" parTransId="{F06AFEAD-DF1B-46AE-9615-603AD2FBA8A5}" sibTransId="{7AE8C0CC-4468-40D8-A96B-4637481359BE}"/>
    <dgm:cxn modelId="{0CC3152F-4683-40EE-8821-D8182B5E4E43}" srcId="{2F7CA18F-ACB3-4D37-A679-BC5C9336F5DE}" destId="{8384BF0E-906F-4F31-9F95-DC3E45DE2BB5}" srcOrd="1" destOrd="0" parTransId="{EFA9444A-2773-425F-8B2C-CE96F12966D3}" sibTransId="{A8C4CDF5-E752-43F6-9508-0302A92C2F31}"/>
    <dgm:cxn modelId="{39027520-81F4-4E01-8089-0A85CB2FD3B4}" type="presOf" srcId="{5E20C4F6-63F9-4541-BB55-F456E07B229D}" destId="{70E99A3F-7392-4ABB-A7B0-544C4CE6A037}" srcOrd="0" destOrd="0" presId="urn:microsoft.com/office/officeart/2005/8/layout/vList4"/>
    <dgm:cxn modelId="{984C89DA-B4F4-41A8-AAAA-08773A446259}" type="presOf" srcId="{8384BF0E-906F-4F31-9F95-DC3E45DE2BB5}" destId="{959E71C4-0B57-49BF-A6C8-FAC87501475B}" srcOrd="0" destOrd="0" presId="urn:microsoft.com/office/officeart/2005/8/layout/vList4"/>
    <dgm:cxn modelId="{27B9DAF4-EB32-4736-873B-43112EB54E8D}" type="presOf" srcId="{5E20C4F6-63F9-4541-BB55-F456E07B229D}" destId="{74105E2B-FFC7-4A56-A6AA-5AAB95A8D622}" srcOrd="1" destOrd="0" presId="urn:microsoft.com/office/officeart/2005/8/layout/vList4"/>
    <dgm:cxn modelId="{A8C2CDF0-EFC6-474A-83DC-5B2F8963D498}" srcId="{2F7CA18F-ACB3-4D37-A679-BC5C9336F5DE}" destId="{C0C154F1-1AEA-4002-AEDD-CEC5CD11A94C}" srcOrd="2" destOrd="0" parTransId="{18BF2A4B-86FF-4FF5-8227-0422603F864A}" sibTransId="{457DBB77-1836-40CB-9422-5C8893A0CCFC}"/>
    <dgm:cxn modelId="{30161EAD-A337-4707-8F8B-5F5E45AF430E}" type="presOf" srcId="{8384BF0E-906F-4F31-9F95-DC3E45DE2BB5}" destId="{FC312E99-05D7-4242-ABDE-0CE9DE72FED7}" srcOrd="1" destOrd="0" presId="urn:microsoft.com/office/officeart/2005/8/layout/vList4"/>
    <dgm:cxn modelId="{75F32BCC-12A8-4E25-ADA7-7DB40791D051}" type="presOf" srcId="{C0C154F1-1AEA-4002-AEDD-CEC5CD11A94C}" destId="{D78EA530-E878-4975-B951-DA2933D96F0B}" srcOrd="0" destOrd="0" presId="urn:microsoft.com/office/officeart/2005/8/layout/vList4"/>
    <dgm:cxn modelId="{26BBA2C1-EA54-414C-8472-E73CEF976277}" type="presOf" srcId="{C0C154F1-1AEA-4002-AEDD-CEC5CD11A94C}" destId="{6D838670-9B28-4B7C-9280-F1D9EB9213BF}" srcOrd="1" destOrd="0" presId="urn:microsoft.com/office/officeart/2005/8/layout/vList4"/>
    <dgm:cxn modelId="{8D1E3031-7E8E-4779-86D6-2B85F28F6CB1}" type="presParOf" srcId="{7A42E359-1A6B-49F1-B060-D5C66C46BCDF}" destId="{99CFA8C9-FE87-4B0E-9A02-447382D7C993}" srcOrd="0" destOrd="0" presId="urn:microsoft.com/office/officeart/2005/8/layout/vList4"/>
    <dgm:cxn modelId="{ABE4807D-3BDB-4A58-BD81-1CBB265A1418}" type="presParOf" srcId="{99CFA8C9-FE87-4B0E-9A02-447382D7C993}" destId="{70E99A3F-7392-4ABB-A7B0-544C4CE6A037}" srcOrd="0" destOrd="0" presId="urn:microsoft.com/office/officeart/2005/8/layout/vList4"/>
    <dgm:cxn modelId="{346AA024-CFEB-4A33-B065-437FC1B05F38}" type="presParOf" srcId="{99CFA8C9-FE87-4B0E-9A02-447382D7C993}" destId="{744F874D-037D-4FC1-92E7-2F2C79720368}" srcOrd="1" destOrd="0" presId="urn:microsoft.com/office/officeart/2005/8/layout/vList4"/>
    <dgm:cxn modelId="{BE402D80-9053-466D-A75B-48A05D992E5C}" type="presParOf" srcId="{99CFA8C9-FE87-4B0E-9A02-447382D7C993}" destId="{74105E2B-FFC7-4A56-A6AA-5AAB95A8D622}" srcOrd="2" destOrd="0" presId="urn:microsoft.com/office/officeart/2005/8/layout/vList4"/>
    <dgm:cxn modelId="{E5D3E183-EE2E-4608-8BED-98490E8DBC4A}" type="presParOf" srcId="{7A42E359-1A6B-49F1-B060-D5C66C46BCDF}" destId="{1A816619-7A68-443E-BA00-E8834D99797B}" srcOrd="1" destOrd="0" presId="urn:microsoft.com/office/officeart/2005/8/layout/vList4"/>
    <dgm:cxn modelId="{DE5EC1E3-724A-4D0F-9EB8-380CA500923C}" type="presParOf" srcId="{7A42E359-1A6B-49F1-B060-D5C66C46BCDF}" destId="{F75A789C-B659-42A9-B508-B2163113862F}" srcOrd="2" destOrd="0" presId="urn:microsoft.com/office/officeart/2005/8/layout/vList4"/>
    <dgm:cxn modelId="{09763730-4580-4502-905C-FE8A799FC8B5}" type="presParOf" srcId="{F75A789C-B659-42A9-B508-B2163113862F}" destId="{959E71C4-0B57-49BF-A6C8-FAC87501475B}" srcOrd="0" destOrd="0" presId="urn:microsoft.com/office/officeart/2005/8/layout/vList4"/>
    <dgm:cxn modelId="{CFFF46AE-4E50-48BE-B4E4-2805C0BE2301}" type="presParOf" srcId="{F75A789C-B659-42A9-B508-B2163113862F}" destId="{ED887A25-1172-4DCB-9BB7-2FEE033C07E5}" srcOrd="1" destOrd="0" presId="urn:microsoft.com/office/officeart/2005/8/layout/vList4"/>
    <dgm:cxn modelId="{34BAC8F9-1921-4882-B0A4-A8C833785402}" type="presParOf" srcId="{F75A789C-B659-42A9-B508-B2163113862F}" destId="{FC312E99-05D7-4242-ABDE-0CE9DE72FED7}" srcOrd="2" destOrd="0" presId="urn:microsoft.com/office/officeart/2005/8/layout/vList4"/>
    <dgm:cxn modelId="{0A6FB648-5786-4007-8DBC-A8DF0055813B}" type="presParOf" srcId="{7A42E359-1A6B-49F1-B060-D5C66C46BCDF}" destId="{B80A018E-4A32-4A0E-8FBD-165973901D21}" srcOrd="3" destOrd="0" presId="urn:microsoft.com/office/officeart/2005/8/layout/vList4"/>
    <dgm:cxn modelId="{FCACCA0D-2755-44D7-BCDC-3DB0B2371C7D}" type="presParOf" srcId="{7A42E359-1A6B-49F1-B060-D5C66C46BCDF}" destId="{6F73674B-158A-4D32-9E21-639BA5C8D678}" srcOrd="4" destOrd="0" presId="urn:microsoft.com/office/officeart/2005/8/layout/vList4"/>
    <dgm:cxn modelId="{EE36E86F-A960-4872-A187-7553BB56DD70}" type="presParOf" srcId="{6F73674B-158A-4D32-9E21-639BA5C8D678}" destId="{D78EA530-E878-4975-B951-DA2933D96F0B}" srcOrd="0" destOrd="0" presId="urn:microsoft.com/office/officeart/2005/8/layout/vList4"/>
    <dgm:cxn modelId="{D279525B-7894-4E15-8213-FF7040D9E713}" type="presParOf" srcId="{6F73674B-158A-4D32-9E21-639BA5C8D678}" destId="{CC4D6603-63B0-429D-BED3-96E646AF5B81}" srcOrd="1" destOrd="0" presId="urn:microsoft.com/office/officeart/2005/8/layout/vList4"/>
    <dgm:cxn modelId="{86C71FBE-CC1C-484B-B005-6D313665053E}" type="presParOf" srcId="{6F73674B-158A-4D32-9E21-639BA5C8D678}" destId="{6D838670-9B28-4B7C-9280-F1D9EB9213BF}"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8DABEC-9CC7-470C-8037-FDEBBD007A94}" type="doc">
      <dgm:prSet loTypeId="urn:microsoft.com/office/officeart/2005/8/layout/cycle6" loCatId="cycle" qsTypeId="urn:microsoft.com/office/officeart/2005/8/quickstyle/simple1" qsCatId="simple" csTypeId="urn:microsoft.com/office/officeart/2005/8/colors/colorful1" csCatId="colorful" phldr="1"/>
      <dgm:spPr/>
      <dgm:t>
        <a:bodyPr/>
        <a:lstStyle/>
        <a:p>
          <a:endParaRPr lang="fr-FR"/>
        </a:p>
      </dgm:t>
    </dgm:pt>
    <dgm:pt modelId="{B7424C02-0339-4CA1-9CA6-9C95D8628213}">
      <dgm:prSet phldrT="[Texte]" custT="1"/>
      <dgm:spPr/>
      <dgm:t>
        <a:bodyPr/>
        <a:lstStyle/>
        <a:p>
          <a:r>
            <a:rPr lang="fr-FR" sz="1400" dirty="0" smtClean="0"/>
            <a:t>1. </a:t>
          </a:r>
          <a:r>
            <a:rPr lang="fr-FR" sz="1800" dirty="0" smtClean="0"/>
            <a:t>Ententes anticoncurrentielles</a:t>
          </a:r>
          <a:endParaRPr lang="fr-FR" sz="1400" dirty="0"/>
        </a:p>
      </dgm:t>
    </dgm:pt>
    <dgm:pt modelId="{2DA6653E-1B35-4CFE-BB48-0FCCA527A823}" type="parTrans" cxnId="{9D44BF81-327D-41A1-8793-C69F9320AD3F}">
      <dgm:prSet/>
      <dgm:spPr/>
      <dgm:t>
        <a:bodyPr/>
        <a:lstStyle/>
        <a:p>
          <a:endParaRPr lang="fr-FR"/>
        </a:p>
      </dgm:t>
    </dgm:pt>
    <dgm:pt modelId="{A8D99FA2-9BEE-4B4C-8196-9ACECC1ADF81}" type="sibTrans" cxnId="{9D44BF81-327D-41A1-8793-C69F9320AD3F}">
      <dgm:prSet/>
      <dgm:spPr/>
      <dgm:t>
        <a:bodyPr/>
        <a:lstStyle/>
        <a:p>
          <a:endParaRPr lang="fr-FR"/>
        </a:p>
      </dgm:t>
    </dgm:pt>
    <dgm:pt modelId="{D8C5B4BC-CB77-4191-98A0-93F5E5FF39B6}">
      <dgm:prSet phldrT="[Texte]"/>
      <dgm:spPr/>
      <dgm:t>
        <a:bodyPr/>
        <a:lstStyle/>
        <a:p>
          <a:r>
            <a:rPr lang="fr-FR" dirty="0" smtClean="0"/>
            <a:t>4. Aides publiques</a:t>
          </a:r>
          <a:endParaRPr lang="fr-FR" dirty="0"/>
        </a:p>
      </dgm:t>
    </dgm:pt>
    <dgm:pt modelId="{53F7505D-5866-480F-9515-3E4F2A3EC80D}" type="parTrans" cxnId="{FE1C9711-F13D-4C31-9FDB-0312A37031EC}">
      <dgm:prSet/>
      <dgm:spPr/>
      <dgm:t>
        <a:bodyPr/>
        <a:lstStyle/>
        <a:p>
          <a:endParaRPr lang="fr-FR"/>
        </a:p>
      </dgm:t>
    </dgm:pt>
    <dgm:pt modelId="{15FD61DF-8CCC-4F68-A13E-885665267B23}" type="sibTrans" cxnId="{FE1C9711-F13D-4C31-9FDB-0312A37031EC}">
      <dgm:prSet/>
      <dgm:spPr/>
      <dgm:t>
        <a:bodyPr/>
        <a:lstStyle/>
        <a:p>
          <a:endParaRPr lang="fr-FR"/>
        </a:p>
      </dgm:t>
    </dgm:pt>
    <dgm:pt modelId="{C5BE2147-EE02-461D-94D2-23EAFFBF76E3}">
      <dgm:prSet phldrT="[Texte]" custT="1"/>
      <dgm:spPr/>
      <dgm:t>
        <a:bodyPr/>
        <a:lstStyle/>
        <a:p>
          <a:r>
            <a:rPr lang="fr-FR" sz="1600" dirty="0" smtClean="0"/>
            <a:t>3. </a:t>
          </a:r>
          <a:r>
            <a:rPr lang="fr-FR" sz="1400" dirty="0" smtClean="0"/>
            <a:t>Pratiques anticoncurrentielles imputables aux Etats </a:t>
          </a:r>
          <a:endParaRPr lang="fr-FR" sz="1200" dirty="0"/>
        </a:p>
      </dgm:t>
    </dgm:pt>
    <dgm:pt modelId="{A707C40E-65DA-4EE0-AC74-0CE7A7F521A2}" type="parTrans" cxnId="{4B210F2C-642D-439D-8873-83B6AB8155CC}">
      <dgm:prSet/>
      <dgm:spPr/>
      <dgm:t>
        <a:bodyPr/>
        <a:lstStyle/>
        <a:p>
          <a:endParaRPr lang="fr-FR"/>
        </a:p>
      </dgm:t>
    </dgm:pt>
    <dgm:pt modelId="{BE8CD5A7-F6CE-4735-9450-4AF83466BCFF}" type="sibTrans" cxnId="{4B210F2C-642D-439D-8873-83B6AB8155CC}">
      <dgm:prSet/>
      <dgm:spPr/>
      <dgm:t>
        <a:bodyPr/>
        <a:lstStyle/>
        <a:p>
          <a:endParaRPr lang="fr-FR"/>
        </a:p>
      </dgm:t>
    </dgm:pt>
    <dgm:pt modelId="{3831AF12-ADA0-4E21-B7B5-D31D7B71DEEB}">
      <dgm:prSet phldrT="[Texte]" custT="1"/>
      <dgm:spPr/>
      <dgm:t>
        <a:bodyPr/>
        <a:lstStyle/>
        <a:p>
          <a:r>
            <a:rPr lang="fr-FR" sz="1600" dirty="0" smtClean="0"/>
            <a:t>2. Position dominante</a:t>
          </a:r>
          <a:endParaRPr lang="fr-FR" sz="1400" dirty="0"/>
        </a:p>
      </dgm:t>
    </dgm:pt>
    <dgm:pt modelId="{152BCB72-7DD2-499F-97D0-334EBF63A82B}" type="parTrans" cxnId="{02724CCC-8366-4D2C-99D2-12E6DDB2597C}">
      <dgm:prSet/>
      <dgm:spPr/>
      <dgm:t>
        <a:bodyPr/>
        <a:lstStyle/>
        <a:p>
          <a:endParaRPr lang="fr-FR"/>
        </a:p>
      </dgm:t>
    </dgm:pt>
    <dgm:pt modelId="{C7FB40C8-7D71-4497-8B98-8161B994A87F}" type="sibTrans" cxnId="{02724CCC-8366-4D2C-99D2-12E6DDB2597C}">
      <dgm:prSet/>
      <dgm:spPr/>
      <dgm:t>
        <a:bodyPr/>
        <a:lstStyle/>
        <a:p>
          <a:endParaRPr lang="fr-FR"/>
        </a:p>
      </dgm:t>
    </dgm:pt>
    <dgm:pt modelId="{B54B2262-F5B7-4B89-A152-C2CD1BE7738D}" type="pres">
      <dgm:prSet presAssocID="{908DABEC-9CC7-470C-8037-FDEBBD007A94}" presName="cycle" presStyleCnt="0">
        <dgm:presLayoutVars>
          <dgm:dir/>
          <dgm:resizeHandles val="exact"/>
        </dgm:presLayoutVars>
      </dgm:prSet>
      <dgm:spPr/>
    </dgm:pt>
    <dgm:pt modelId="{E2DB3FEB-2D55-4C40-A3CB-D25E40948B37}" type="pres">
      <dgm:prSet presAssocID="{B7424C02-0339-4CA1-9CA6-9C95D8628213}" presName="node" presStyleLbl="node1" presStyleIdx="0" presStyleCnt="4" custRadScaleRad="93675" custRadScaleInc="-7454">
        <dgm:presLayoutVars>
          <dgm:bulletEnabled val="1"/>
        </dgm:presLayoutVars>
      </dgm:prSet>
      <dgm:spPr/>
      <dgm:t>
        <a:bodyPr/>
        <a:lstStyle/>
        <a:p>
          <a:endParaRPr lang="fr-FR"/>
        </a:p>
      </dgm:t>
    </dgm:pt>
    <dgm:pt modelId="{E8F08713-EB30-4C3D-AC1A-94B688F6CAC2}" type="pres">
      <dgm:prSet presAssocID="{B7424C02-0339-4CA1-9CA6-9C95D8628213}" presName="spNode" presStyleCnt="0"/>
      <dgm:spPr/>
    </dgm:pt>
    <dgm:pt modelId="{97CFEB00-A157-4554-928E-89ED4E1D527F}" type="pres">
      <dgm:prSet presAssocID="{A8D99FA2-9BEE-4B4C-8196-9ACECC1ADF81}" presName="sibTrans" presStyleLbl="sibTrans1D1" presStyleIdx="0" presStyleCnt="4"/>
      <dgm:spPr/>
    </dgm:pt>
    <dgm:pt modelId="{80BF4AFE-1680-4510-9980-F6E3CF8DD617}" type="pres">
      <dgm:prSet presAssocID="{D8C5B4BC-CB77-4191-98A0-93F5E5FF39B6}" presName="node" presStyleLbl="node1" presStyleIdx="1" presStyleCnt="4">
        <dgm:presLayoutVars>
          <dgm:bulletEnabled val="1"/>
        </dgm:presLayoutVars>
      </dgm:prSet>
      <dgm:spPr/>
    </dgm:pt>
    <dgm:pt modelId="{F65FB67F-F49D-4F20-AB1C-C97EA592311A}" type="pres">
      <dgm:prSet presAssocID="{D8C5B4BC-CB77-4191-98A0-93F5E5FF39B6}" presName="spNode" presStyleCnt="0"/>
      <dgm:spPr/>
    </dgm:pt>
    <dgm:pt modelId="{59B84C7E-1935-4714-9DA2-4875EBD98FB6}" type="pres">
      <dgm:prSet presAssocID="{15FD61DF-8CCC-4F68-A13E-885665267B23}" presName="sibTrans" presStyleLbl="sibTrans1D1" presStyleIdx="1" presStyleCnt="4"/>
      <dgm:spPr/>
    </dgm:pt>
    <dgm:pt modelId="{E92A04B6-077C-4D53-9B05-B0F2E865F409}" type="pres">
      <dgm:prSet presAssocID="{C5BE2147-EE02-461D-94D2-23EAFFBF76E3}" presName="node" presStyleLbl="node1" presStyleIdx="2" presStyleCnt="4">
        <dgm:presLayoutVars>
          <dgm:bulletEnabled val="1"/>
        </dgm:presLayoutVars>
      </dgm:prSet>
      <dgm:spPr/>
      <dgm:t>
        <a:bodyPr/>
        <a:lstStyle/>
        <a:p>
          <a:endParaRPr lang="fr-FR"/>
        </a:p>
      </dgm:t>
    </dgm:pt>
    <dgm:pt modelId="{D3AD005C-9A58-47B5-BE7D-8B474D552AED}" type="pres">
      <dgm:prSet presAssocID="{C5BE2147-EE02-461D-94D2-23EAFFBF76E3}" presName="spNode" presStyleCnt="0"/>
      <dgm:spPr/>
    </dgm:pt>
    <dgm:pt modelId="{3CE331F7-CC49-49A3-9F1D-A8B7EE4C4D9A}" type="pres">
      <dgm:prSet presAssocID="{BE8CD5A7-F6CE-4735-9450-4AF83466BCFF}" presName="sibTrans" presStyleLbl="sibTrans1D1" presStyleIdx="2" presStyleCnt="4"/>
      <dgm:spPr/>
    </dgm:pt>
    <dgm:pt modelId="{761D28DD-9D62-4723-B7CD-382EE92DF0AF}" type="pres">
      <dgm:prSet presAssocID="{3831AF12-ADA0-4E21-B7B5-D31D7B71DEEB}" presName="node" presStyleLbl="node1" presStyleIdx="3" presStyleCnt="4">
        <dgm:presLayoutVars>
          <dgm:bulletEnabled val="1"/>
        </dgm:presLayoutVars>
      </dgm:prSet>
      <dgm:spPr/>
      <dgm:t>
        <a:bodyPr/>
        <a:lstStyle/>
        <a:p>
          <a:endParaRPr lang="fr-FR"/>
        </a:p>
      </dgm:t>
    </dgm:pt>
    <dgm:pt modelId="{2628460E-9F85-4872-9E31-28B16D0F3549}" type="pres">
      <dgm:prSet presAssocID="{3831AF12-ADA0-4E21-B7B5-D31D7B71DEEB}" presName="spNode" presStyleCnt="0"/>
      <dgm:spPr/>
    </dgm:pt>
    <dgm:pt modelId="{29D143B7-C94B-461A-A2A8-8A7892802AEE}" type="pres">
      <dgm:prSet presAssocID="{C7FB40C8-7D71-4497-8B98-8161B994A87F}" presName="sibTrans" presStyleLbl="sibTrans1D1" presStyleIdx="3" presStyleCnt="4"/>
      <dgm:spPr/>
    </dgm:pt>
  </dgm:ptLst>
  <dgm:cxnLst>
    <dgm:cxn modelId="{383B947E-19C1-40E0-AD54-93142BDA2E22}" type="presOf" srcId="{3831AF12-ADA0-4E21-B7B5-D31D7B71DEEB}" destId="{761D28DD-9D62-4723-B7CD-382EE92DF0AF}" srcOrd="0" destOrd="0" presId="urn:microsoft.com/office/officeart/2005/8/layout/cycle6"/>
    <dgm:cxn modelId="{9D44BF81-327D-41A1-8793-C69F9320AD3F}" srcId="{908DABEC-9CC7-470C-8037-FDEBBD007A94}" destId="{B7424C02-0339-4CA1-9CA6-9C95D8628213}" srcOrd="0" destOrd="0" parTransId="{2DA6653E-1B35-4CFE-BB48-0FCCA527A823}" sibTransId="{A8D99FA2-9BEE-4B4C-8196-9ACECC1ADF81}"/>
    <dgm:cxn modelId="{1922A268-AA34-46DE-B5B8-55904EC76FFC}" type="presOf" srcId="{908DABEC-9CC7-470C-8037-FDEBBD007A94}" destId="{B54B2262-F5B7-4B89-A152-C2CD1BE7738D}" srcOrd="0" destOrd="0" presId="urn:microsoft.com/office/officeart/2005/8/layout/cycle6"/>
    <dgm:cxn modelId="{4B210F2C-642D-439D-8873-83B6AB8155CC}" srcId="{908DABEC-9CC7-470C-8037-FDEBBD007A94}" destId="{C5BE2147-EE02-461D-94D2-23EAFFBF76E3}" srcOrd="2" destOrd="0" parTransId="{A707C40E-65DA-4EE0-AC74-0CE7A7F521A2}" sibTransId="{BE8CD5A7-F6CE-4735-9450-4AF83466BCFF}"/>
    <dgm:cxn modelId="{02724CCC-8366-4D2C-99D2-12E6DDB2597C}" srcId="{908DABEC-9CC7-470C-8037-FDEBBD007A94}" destId="{3831AF12-ADA0-4E21-B7B5-D31D7B71DEEB}" srcOrd="3" destOrd="0" parTransId="{152BCB72-7DD2-499F-97D0-334EBF63A82B}" sibTransId="{C7FB40C8-7D71-4497-8B98-8161B994A87F}"/>
    <dgm:cxn modelId="{3A5D19CE-D0CF-4C81-BF6D-24B72D1C0AB1}" type="presOf" srcId="{BE8CD5A7-F6CE-4735-9450-4AF83466BCFF}" destId="{3CE331F7-CC49-49A3-9F1D-A8B7EE4C4D9A}" srcOrd="0" destOrd="0" presId="urn:microsoft.com/office/officeart/2005/8/layout/cycle6"/>
    <dgm:cxn modelId="{ECE6DA0A-607A-4293-9133-1169C06BC6E2}" type="presOf" srcId="{C7FB40C8-7D71-4497-8B98-8161B994A87F}" destId="{29D143B7-C94B-461A-A2A8-8A7892802AEE}" srcOrd="0" destOrd="0" presId="urn:microsoft.com/office/officeart/2005/8/layout/cycle6"/>
    <dgm:cxn modelId="{59518985-C3CE-4A91-86FF-D2B23A9985BE}" type="presOf" srcId="{15FD61DF-8CCC-4F68-A13E-885665267B23}" destId="{59B84C7E-1935-4714-9DA2-4875EBD98FB6}" srcOrd="0" destOrd="0" presId="urn:microsoft.com/office/officeart/2005/8/layout/cycle6"/>
    <dgm:cxn modelId="{FE1C9711-F13D-4C31-9FDB-0312A37031EC}" srcId="{908DABEC-9CC7-470C-8037-FDEBBD007A94}" destId="{D8C5B4BC-CB77-4191-98A0-93F5E5FF39B6}" srcOrd="1" destOrd="0" parTransId="{53F7505D-5866-480F-9515-3E4F2A3EC80D}" sibTransId="{15FD61DF-8CCC-4F68-A13E-885665267B23}"/>
    <dgm:cxn modelId="{B8EBEF8B-BA23-4F84-80A3-61195B8DF1D5}" type="presOf" srcId="{B7424C02-0339-4CA1-9CA6-9C95D8628213}" destId="{E2DB3FEB-2D55-4C40-A3CB-D25E40948B37}" srcOrd="0" destOrd="0" presId="urn:microsoft.com/office/officeart/2005/8/layout/cycle6"/>
    <dgm:cxn modelId="{4A648007-942E-41F8-937A-534064CC665C}" type="presOf" srcId="{C5BE2147-EE02-461D-94D2-23EAFFBF76E3}" destId="{E92A04B6-077C-4D53-9B05-B0F2E865F409}" srcOrd="0" destOrd="0" presId="urn:microsoft.com/office/officeart/2005/8/layout/cycle6"/>
    <dgm:cxn modelId="{69479BA8-CEAF-4CD5-B7EC-3D5AD9431E4D}" type="presOf" srcId="{A8D99FA2-9BEE-4B4C-8196-9ACECC1ADF81}" destId="{97CFEB00-A157-4554-928E-89ED4E1D527F}" srcOrd="0" destOrd="0" presId="urn:microsoft.com/office/officeart/2005/8/layout/cycle6"/>
    <dgm:cxn modelId="{157E3773-26CC-45ED-AF25-F2597D39C412}" type="presOf" srcId="{D8C5B4BC-CB77-4191-98A0-93F5E5FF39B6}" destId="{80BF4AFE-1680-4510-9980-F6E3CF8DD617}" srcOrd="0" destOrd="0" presId="urn:microsoft.com/office/officeart/2005/8/layout/cycle6"/>
    <dgm:cxn modelId="{3F635A1B-0D6D-4389-907A-DF88C8A83B15}" type="presParOf" srcId="{B54B2262-F5B7-4B89-A152-C2CD1BE7738D}" destId="{E2DB3FEB-2D55-4C40-A3CB-D25E40948B37}" srcOrd="0" destOrd="0" presId="urn:microsoft.com/office/officeart/2005/8/layout/cycle6"/>
    <dgm:cxn modelId="{5A36C602-41EE-4A7D-8A8E-CCCF88361EBF}" type="presParOf" srcId="{B54B2262-F5B7-4B89-A152-C2CD1BE7738D}" destId="{E8F08713-EB30-4C3D-AC1A-94B688F6CAC2}" srcOrd="1" destOrd="0" presId="urn:microsoft.com/office/officeart/2005/8/layout/cycle6"/>
    <dgm:cxn modelId="{F1CDA2CE-3838-44F1-AFB3-556828261270}" type="presParOf" srcId="{B54B2262-F5B7-4B89-A152-C2CD1BE7738D}" destId="{97CFEB00-A157-4554-928E-89ED4E1D527F}" srcOrd="2" destOrd="0" presId="urn:microsoft.com/office/officeart/2005/8/layout/cycle6"/>
    <dgm:cxn modelId="{DC432F97-B4F9-4CE6-9CE1-406C6FA375E0}" type="presParOf" srcId="{B54B2262-F5B7-4B89-A152-C2CD1BE7738D}" destId="{80BF4AFE-1680-4510-9980-F6E3CF8DD617}" srcOrd="3" destOrd="0" presId="urn:microsoft.com/office/officeart/2005/8/layout/cycle6"/>
    <dgm:cxn modelId="{CD852FB2-4CB0-4CAE-AEFC-04A2B24FCA82}" type="presParOf" srcId="{B54B2262-F5B7-4B89-A152-C2CD1BE7738D}" destId="{F65FB67F-F49D-4F20-AB1C-C97EA592311A}" srcOrd="4" destOrd="0" presId="urn:microsoft.com/office/officeart/2005/8/layout/cycle6"/>
    <dgm:cxn modelId="{2F04D196-D746-4D00-BFB3-5091ADC3F5EB}" type="presParOf" srcId="{B54B2262-F5B7-4B89-A152-C2CD1BE7738D}" destId="{59B84C7E-1935-4714-9DA2-4875EBD98FB6}" srcOrd="5" destOrd="0" presId="urn:microsoft.com/office/officeart/2005/8/layout/cycle6"/>
    <dgm:cxn modelId="{E8B91DB0-BF6C-483C-AD3C-93573613F42D}" type="presParOf" srcId="{B54B2262-F5B7-4B89-A152-C2CD1BE7738D}" destId="{E92A04B6-077C-4D53-9B05-B0F2E865F409}" srcOrd="6" destOrd="0" presId="urn:microsoft.com/office/officeart/2005/8/layout/cycle6"/>
    <dgm:cxn modelId="{6687B8FA-9F94-4616-B3E6-A9F0EBE18AB9}" type="presParOf" srcId="{B54B2262-F5B7-4B89-A152-C2CD1BE7738D}" destId="{D3AD005C-9A58-47B5-BE7D-8B474D552AED}" srcOrd="7" destOrd="0" presId="urn:microsoft.com/office/officeart/2005/8/layout/cycle6"/>
    <dgm:cxn modelId="{5B36A784-8817-460A-B769-A6DD7C768206}" type="presParOf" srcId="{B54B2262-F5B7-4B89-A152-C2CD1BE7738D}" destId="{3CE331F7-CC49-49A3-9F1D-A8B7EE4C4D9A}" srcOrd="8" destOrd="0" presId="urn:microsoft.com/office/officeart/2005/8/layout/cycle6"/>
    <dgm:cxn modelId="{BB805861-100F-4009-A053-032B4058B241}" type="presParOf" srcId="{B54B2262-F5B7-4B89-A152-C2CD1BE7738D}" destId="{761D28DD-9D62-4723-B7CD-382EE92DF0AF}" srcOrd="9" destOrd="0" presId="urn:microsoft.com/office/officeart/2005/8/layout/cycle6"/>
    <dgm:cxn modelId="{919A29FF-26BA-42FE-B708-43D82BB38338}" type="presParOf" srcId="{B54B2262-F5B7-4B89-A152-C2CD1BE7738D}" destId="{2628460E-9F85-4872-9E31-28B16D0F3549}" srcOrd="10" destOrd="0" presId="urn:microsoft.com/office/officeart/2005/8/layout/cycle6"/>
    <dgm:cxn modelId="{7ADF0DFE-4F29-4BAC-BCC0-F7E518FBEC66}" type="presParOf" srcId="{B54B2262-F5B7-4B89-A152-C2CD1BE7738D}" destId="{29D143B7-C94B-461A-A2A8-8A7892802AEE}"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1B95DB-4DB8-4596-8AD2-EDD3BC81BC52}" type="doc">
      <dgm:prSet loTypeId="urn:microsoft.com/office/officeart/2005/8/layout/vList6" loCatId="list" qsTypeId="urn:microsoft.com/office/officeart/2005/8/quickstyle/simple3" qsCatId="simple" csTypeId="urn:microsoft.com/office/officeart/2005/8/colors/accent1_2" csCatId="accent1" phldr="1"/>
      <dgm:spPr/>
      <dgm:t>
        <a:bodyPr/>
        <a:lstStyle/>
        <a:p>
          <a:endParaRPr lang="fr-FR"/>
        </a:p>
      </dgm:t>
    </dgm:pt>
    <dgm:pt modelId="{B3AFAF61-C51B-441A-B4B2-486B7F22B7D4}">
      <dgm:prSet phldrT="[Texte]" custT="1"/>
      <dgm:spPr/>
      <dgm:t>
        <a:bodyPr/>
        <a:lstStyle/>
        <a:p>
          <a:r>
            <a:rPr lang="fr-FR" sz="2400" b="1" dirty="0" smtClean="0"/>
            <a:t>Autorités administratives </a:t>
          </a:r>
          <a:endParaRPr lang="fr-FR" sz="2400" b="1" dirty="0"/>
        </a:p>
      </dgm:t>
    </dgm:pt>
    <dgm:pt modelId="{8ACF4147-0A46-4BFA-87F7-5A7698A0F9B4}" type="parTrans" cxnId="{756542D8-EFE0-4DC2-90AF-76E28C11A5D6}">
      <dgm:prSet/>
      <dgm:spPr/>
      <dgm:t>
        <a:bodyPr/>
        <a:lstStyle/>
        <a:p>
          <a:endParaRPr lang="fr-FR"/>
        </a:p>
      </dgm:t>
    </dgm:pt>
    <dgm:pt modelId="{C112311F-9834-44CE-B775-3BE467339CE4}" type="sibTrans" cxnId="{756542D8-EFE0-4DC2-90AF-76E28C11A5D6}">
      <dgm:prSet/>
      <dgm:spPr/>
      <dgm:t>
        <a:bodyPr/>
        <a:lstStyle/>
        <a:p>
          <a:endParaRPr lang="fr-FR"/>
        </a:p>
      </dgm:t>
    </dgm:pt>
    <dgm:pt modelId="{109BC3C6-E6F9-4B85-B4FF-73FB5B2A84A1}">
      <dgm:prSet phldrT="[Texte]" custT="1"/>
      <dgm:spPr/>
      <dgm:t>
        <a:bodyPr/>
        <a:lstStyle/>
        <a:p>
          <a:r>
            <a:rPr lang="fr-FR" sz="2000" b="1" dirty="0" smtClean="0">
              <a:solidFill>
                <a:srgbClr val="FF0000"/>
              </a:solidFill>
            </a:rPr>
            <a:t>Les directions nationales de la concurrence </a:t>
          </a:r>
          <a:endParaRPr lang="fr-FR" sz="2000" b="1" dirty="0">
            <a:solidFill>
              <a:srgbClr val="FF0000"/>
            </a:solidFill>
          </a:endParaRPr>
        </a:p>
      </dgm:t>
    </dgm:pt>
    <dgm:pt modelId="{AC616F5F-6A3B-4669-961A-9D213798F596}" type="parTrans" cxnId="{CD0C70E4-9267-4AF1-A397-392B6AC994CE}">
      <dgm:prSet/>
      <dgm:spPr/>
      <dgm:t>
        <a:bodyPr/>
        <a:lstStyle/>
        <a:p>
          <a:endParaRPr lang="fr-FR"/>
        </a:p>
      </dgm:t>
    </dgm:pt>
    <dgm:pt modelId="{B034B1FD-DB2E-401E-9FF8-1BC60BD23041}" type="sibTrans" cxnId="{CD0C70E4-9267-4AF1-A397-392B6AC994CE}">
      <dgm:prSet/>
      <dgm:spPr/>
      <dgm:t>
        <a:bodyPr/>
        <a:lstStyle/>
        <a:p>
          <a:endParaRPr lang="fr-FR"/>
        </a:p>
      </dgm:t>
    </dgm:pt>
    <dgm:pt modelId="{3EDB01B4-0AAA-4696-80EB-A06708F04988}">
      <dgm:prSet phldrT="[Texte]" custT="1"/>
      <dgm:spPr/>
      <dgm:t>
        <a:bodyPr/>
        <a:lstStyle/>
        <a:p>
          <a:r>
            <a:rPr lang="fr-FR" sz="2000" b="1" dirty="0" smtClean="0">
              <a:solidFill>
                <a:srgbClr val="FF0000"/>
              </a:solidFill>
            </a:rPr>
            <a:t>Les AAI /</a:t>
          </a:r>
          <a:r>
            <a:rPr lang="fr-FR" sz="2000" b="1" dirty="0" err="1" smtClean="0">
              <a:solidFill>
                <a:srgbClr val="FF0000"/>
              </a:solidFill>
            </a:rPr>
            <a:t>Cptce</a:t>
          </a:r>
          <a:r>
            <a:rPr lang="fr-FR" sz="2000" b="1" dirty="0" smtClean="0">
              <a:solidFill>
                <a:srgbClr val="FF0000"/>
              </a:solidFill>
            </a:rPr>
            <a:t>. gale. ou sectorielle</a:t>
          </a:r>
          <a:endParaRPr lang="fr-FR" sz="2000" b="1" dirty="0">
            <a:solidFill>
              <a:srgbClr val="FF0000"/>
            </a:solidFill>
          </a:endParaRPr>
        </a:p>
      </dgm:t>
    </dgm:pt>
    <dgm:pt modelId="{2B790852-7601-4CAE-9A9A-9F0C0F050E4C}" type="parTrans" cxnId="{926206B1-EC7F-44E9-841C-B0BCC65AB833}">
      <dgm:prSet/>
      <dgm:spPr/>
      <dgm:t>
        <a:bodyPr/>
        <a:lstStyle/>
        <a:p>
          <a:endParaRPr lang="fr-FR"/>
        </a:p>
      </dgm:t>
    </dgm:pt>
    <dgm:pt modelId="{46136FBA-D018-4366-9B26-4FA7A470BDB2}" type="sibTrans" cxnId="{926206B1-EC7F-44E9-841C-B0BCC65AB833}">
      <dgm:prSet/>
      <dgm:spPr/>
      <dgm:t>
        <a:bodyPr/>
        <a:lstStyle/>
        <a:p>
          <a:endParaRPr lang="fr-FR"/>
        </a:p>
      </dgm:t>
    </dgm:pt>
    <dgm:pt modelId="{AA9728DF-0DE1-4930-8F4B-A9583BC13073}">
      <dgm:prSet phldrT="[Texte]" custT="1"/>
      <dgm:spPr/>
      <dgm:t>
        <a:bodyPr/>
        <a:lstStyle/>
        <a:p>
          <a:r>
            <a:rPr lang="fr-FR" sz="2400" b="1" dirty="0" smtClean="0"/>
            <a:t>Autorités judiciaires</a:t>
          </a:r>
          <a:endParaRPr lang="fr-FR" sz="2400" b="1" dirty="0"/>
        </a:p>
      </dgm:t>
    </dgm:pt>
    <dgm:pt modelId="{020A1755-F227-4E8A-B0BB-D86573C2F07D}" type="parTrans" cxnId="{4F704E05-D9F2-4AC5-B267-82ED66488EF1}">
      <dgm:prSet/>
      <dgm:spPr/>
      <dgm:t>
        <a:bodyPr/>
        <a:lstStyle/>
        <a:p>
          <a:endParaRPr lang="fr-FR"/>
        </a:p>
      </dgm:t>
    </dgm:pt>
    <dgm:pt modelId="{76FA549A-E334-472A-B24E-62C46EF525A7}" type="sibTrans" cxnId="{4F704E05-D9F2-4AC5-B267-82ED66488EF1}">
      <dgm:prSet/>
      <dgm:spPr/>
      <dgm:t>
        <a:bodyPr/>
        <a:lstStyle/>
        <a:p>
          <a:endParaRPr lang="fr-FR"/>
        </a:p>
      </dgm:t>
    </dgm:pt>
    <dgm:pt modelId="{1B232AC0-6F69-4CD9-8713-3784BB913ED7}">
      <dgm:prSet phldrT="[Texte]" custT="1"/>
      <dgm:spPr/>
      <dgm:t>
        <a:bodyPr/>
        <a:lstStyle/>
        <a:p>
          <a:r>
            <a:rPr lang="fr-FR" sz="2400" b="1" dirty="0" smtClean="0">
              <a:solidFill>
                <a:srgbClr val="FF0000"/>
              </a:solidFill>
            </a:rPr>
            <a:t>Les juridictions civiles </a:t>
          </a:r>
          <a:endParaRPr lang="fr-FR" sz="2400" b="1" dirty="0">
            <a:solidFill>
              <a:srgbClr val="FF0000"/>
            </a:solidFill>
          </a:endParaRPr>
        </a:p>
      </dgm:t>
    </dgm:pt>
    <dgm:pt modelId="{32953EBE-029D-4493-9D9E-6A2AFA039C7C}" type="parTrans" cxnId="{29890153-CAE3-4452-BC4A-56882EF7DD0E}">
      <dgm:prSet/>
      <dgm:spPr/>
      <dgm:t>
        <a:bodyPr/>
        <a:lstStyle/>
        <a:p>
          <a:endParaRPr lang="fr-FR"/>
        </a:p>
      </dgm:t>
    </dgm:pt>
    <dgm:pt modelId="{703EFEED-18A4-41B9-BD66-9A3FB1E727A8}" type="sibTrans" cxnId="{29890153-CAE3-4452-BC4A-56882EF7DD0E}">
      <dgm:prSet/>
      <dgm:spPr/>
      <dgm:t>
        <a:bodyPr/>
        <a:lstStyle/>
        <a:p>
          <a:endParaRPr lang="fr-FR"/>
        </a:p>
      </dgm:t>
    </dgm:pt>
    <dgm:pt modelId="{49402F30-AE85-4576-8E0E-D6FE3685AF42}">
      <dgm:prSet phldrT="[Texte]" custT="1"/>
      <dgm:spPr/>
      <dgm:t>
        <a:bodyPr/>
        <a:lstStyle/>
        <a:p>
          <a:r>
            <a:rPr lang="fr-FR" sz="2400" b="1" dirty="0" smtClean="0">
              <a:solidFill>
                <a:srgbClr val="FF0000"/>
              </a:solidFill>
            </a:rPr>
            <a:t>Les juridictions commerciales </a:t>
          </a:r>
          <a:endParaRPr lang="fr-FR" sz="4400" b="1" dirty="0">
            <a:solidFill>
              <a:srgbClr val="FF0000"/>
            </a:solidFill>
          </a:endParaRPr>
        </a:p>
      </dgm:t>
    </dgm:pt>
    <dgm:pt modelId="{F286BD95-FE02-432B-81A5-07377FEF7A6F}" type="parTrans" cxnId="{E0BD26B9-C13F-41EB-A47C-18E7303E5E1E}">
      <dgm:prSet/>
      <dgm:spPr/>
      <dgm:t>
        <a:bodyPr/>
        <a:lstStyle/>
        <a:p>
          <a:endParaRPr lang="fr-FR"/>
        </a:p>
      </dgm:t>
    </dgm:pt>
    <dgm:pt modelId="{EE08F0D0-E40C-48F2-87D5-838CCEBF8A3B}" type="sibTrans" cxnId="{E0BD26B9-C13F-41EB-A47C-18E7303E5E1E}">
      <dgm:prSet/>
      <dgm:spPr/>
      <dgm:t>
        <a:bodyPr/>
        <a:lstStyle/>
        <a:p>
          <a:endParaRPr lang="fr-FR"/>
        </a:p>
      </dgm:t>
    </dgm:pt>
    <dgm:pt modelId="{52E65B0A-247B-491E-9FF4-AD7F5DFA66FD}" type="pres">
      <dgm:prSet presAssocID="{251B95DB-4DB8-4596-8AD2-EDD3BC81BC52}" presName="Name0" presStyleCnt="0">
        <dgm:presLayoutVars>
          <dgm:dir/>
          <dgm:animLvl val="lvl"/>
          <dgm:resizeHandles/>
        </dgm:presLayoutVars>
      </dgm:prSet>
      <dgm:spPr/>
    </dgm:pt>
    <dgm:pt modelId="{C087D987-9396-4A22-9457-51044B8E8F14}" type="pres">
      <dgm:prSet presAssocID="{B3AFAF61-C51B-441A-B4B2-486B7F22B7D4}" presName="linNode" presStyleCnt="0"/>
      <dgm:spPr/>
    </dgm:pt>
    <dgm:pt modelId="{B906812A-8D10-47BD-A74A-A28F08CC270F}" type="pres">
      <dgm:prSet presAssocID="{B3AFAF61-C51B-441A-B4B2-486B7F22B7D4}" presName="parentShp" presStyleLbl="node1" presStyleIdx="0" presStyleCnt="2" custScaleY="68161" custLinFactNeighborY="10803">
        <dgm:presLayoutVars>
          <dgm:bulletEnabled val="1"/>
        </dgm:presLayoutVars>
      </dgm:prSet>
      <dgm:spPr/>
      <dgm:t>
        <a:bodyPr/>
        <a:lstStyle/>
        <a:p>
          <a:endParaRPr lang="fr-FR"/>
        </a:p>
      </dgm:t>
    </dgm:pt>
    <dgm:pt modelId="{BCA03EA4-A5E7-4296-B57C-C73EAFEB26B3}" type="pres">
      <dgm:prSet presAssocID="{B3AFAF61-C51B-441A-B4B2-486B7F22B7D4}" presName="childShp" presStyleLbl="bgAccFollowNode1" presStyleIdx="0" presStyleCnt="2" custLinFactNeighborX="2209" custLinFactNeighborY="13243">
        <dgm:presLayoutVars>
          <dgm:bulletEnabled val="1"/>
        </dgm:presLayoutVars>
      </dgm:prSet>
      <dgm:spPr/>
      <dgm:t>
        <a:bodyPr/>
        <a:lstStyle/>
        <a:p>
          <a:endParaRPr lang="fr-FR"/>
        </a:p>
      </dgm:t>
    </dgm:pt>
    <dgm:pt modelId="{655DD544-CE2D-4410-A19C-8E16BA9A4F16}" type="pres">
      <dgm:prSet presAssocID="{C112311F-9834-44CE-B775-3BE467339CE4}" presName="spacing" presStyleCnt="0"/>
      <dgm:spPr/>
    </dgm:pt>
    <dgm:pt modelId="{E2E3259A-11D1-4782-97B7-E653CEF4F9DB}" type="pres">
      <dgm:prSet presAssocID="{AA9728DF-0DE1-4930-8F4B-A9583BC13073}" presName="linNode" presStyleCnt="0"/>
      <dgm:spPr/>
    </dgm:pt>
    <dgm:pt modelId="{93FC0112-7274-4154-9C5B-C046D5858110}" type="pres">
      <dgm:prSet presAssocID="{AA9728DF-0DE1-4930-8F4B-A9583BC13073}" presName="parentShp" presStyleLbl="node1" presStyleIdx="1" presStyleCnt="2" custScaleY="71765">
        <dgm:presLayoutVars>
          <dgm:bulletEnabled val="1"/>
        </dgm:presLayoutVars>
      </dgm:prSet>
      <dgm:spPr/>
      <dgm:t>
        <a:bodyPr/>
        <a:lstStyle/>
        <a:p>
          <a:endParaRPr lang="fr-FR"/>
        </a:p>
      </dgm:t>
    </dgm:pt>
    <dgm:pt modelId="{4B8CE815-789F-4235-A330-8D9C03F02F19}" type="pres">
      <dgm:prSet presAssocID="{AA9728DF-0DE1-4930-8F4B-A9583BC13073}" presName="childShp" presStyleLbl="bgAccFollowNode1" presStyleIdx="1" presStyleCnt="2">
        <dgm:presLayoutVars>
          <dgm:bulletEnabled val="1"/>
        </dgm:presLayoutVars>
      </dgm:prSet>
      <dgm:spPr/>
      <dgm:t>
        <a:bodyPr/>
        <a:lstStyle/>
        <a:p>
          <a:endParaRPr lang="fr-FR"/>
        </a:p>
      </dgm:t>
    </dgm:pt>
  </dgm:ptLst>
  <dgm:cxnLst>
    <dgm:cxn modelId="{29890153-CAE3-4452-BC4A-56882EF7DD0E}" srcId="{AA9728DF-0DE1-4930-8F4B-A9583BC13073}" destId="{1B232AC0-6F69-4CD9-8713-3784BB913ED7}" srcOrd="0" destOrd="0" parTransId="{32953EBE-029D-4493-9D9E-6A2AFA039C7C}" sibTransId="{703EFEED-18A4-41B9-BD66-9A3FB1E727A8}"/>
    <dgm:cxn modelId="{CD0C70E4-9267-4AF1-A397-392B6AC994CE}" srcId="{B3AFAF61-C51B-441A-B4B2-486B7F22B7D4}" destId="{109BC3C6-E6F9-4B85-B4FF-73FB5B2A84A1}" srcOrd="0" destOrd="0" parTransId="{AC616F5F-6A3B-4669-961A-9D213798F596}" sibTransId="{B034B1FD-DB2E-401E-9FF8-1BC60BD23041}"/>
    <dgm:cxn modelId="{3E6C1269-EA7F-4F35-B314-A7896DA8DB37}" type="presOf" srcId="{109BC3C6-E6F9-4B85-B4FF-73FB5B2A84A1}" destId="{BCA03EA4-A5E7-4296-B57C-C73EAFEB26B3}" srcOrd="0" destOrd="0" presId="urn:microsoft.com/office/officeart/2005/8/layout/vList6"/>
    <dgm:cxn modelId="{A40FB242-7D3B-4B2B-8E14-CDFD952A3192}" type="presOf" srcId="{49402F30-AE85-4576-8E0E-D6FE3685AF42}" destId="{4B8CE815-789F-4235-A330-8D9C03F02F19}" srcOrd="0" destOrd="1" presId="urn:microsoft.com/office/officeart/2005/8/layout/vList6"/>
    <dgm:cxn modelId="{6B083E8A-501E-4A9B-8CCF-584875712BB0}" type="presOf" srcId="{1B232AC0-6F69-4CD9-8713-3784BB913ED7}" destId="{4B8CE815-789F-4235-A330-8D9C03F02F19}" srcOrd="0" destOrd="0" presId="urn:microsoft.com/office/officeart/2005/8/layout/vList6"/>
    <dgm:cxn modelId="{4F704E05-D9F2-4AC5-B267-82ED66488EF1}" srcId="{251B95DB-4DB8-4596-8AD2-EDD3BC81BC52}" destId="{AA9728DF-0DE1-4930-8F4B-A9583BC13073}" srcOrd="1" destOrd="0" parTransId="{020A1755-F227-4E8A-B0BB-D86573C2F07D}" sibTransId="{76FA549A-E334-472A-B24E-62C46EF525A7}"/>
    <dgm:cxn modelId="{FAC411BA-33DF-43E9-8474-233BC407C752}" type="presOf" srcId="{AA9728DF-0DE1-4930-8F4B-A9583BC13073}" destId="{93FC0112-7274-4154-9C5B-C046D5858110}" srcOrd="0" destOrd="0" presId="urn:microsoft.com/office/officeart/2005/8/layout/vList6"/>
    <dgm:cxn modelId="{88B46E81-ACC2-4AA6-B5B1-40F3154EDC71}" type="presOf" srcId="{3EDB01B4-0AAA-4696-80EB-A06708F04988}" destId="{BCA03EA4-A5E7-4296-B57C-C73EAFEB26B3}" srcOrd="0" destOrd="1" presId="urn:microsoft.com/office/officeart/2005/8/layout/vList6"/>
    <dgm:cxn modelId="{E0BD26B9-C13F-41EB-A47C-18E7303E5E1E}" srcId="{AA9728DF-0DE1-4930-8F4B-A9583BC13073}" destId="{49402F30-AE85-4576-8E0E-D6FE3685AF42}" srcOrd="1" destOrd="0" parTransId="{F286BD95-FE02-432B-81A5-07377FEF7A6F}" sibTransId="{EE08F0D0-E40C-48F2-87D5-838CCEBF8A3B}"/>
    <dgm:cxn modelId="{756542D8-EFE0-4DC2-90AF-76E28C11A5D6}" srcId="{251B95DB-4DB8-4596-8AD2-EDD3BC81BC52}" destId="{B3AFAF61-C51B-441A-B4B2-486B7F22B7D4}" srcOrd="0" destOrd="0" parTransId="{8ACF4147-0A46-4BFA-87F7-5A7698A0F9B4}" sibTransId="{C112311F-9834-44CE-B775-3BE467339CE4}"/>
    <dgm:cxn modelId="{18B767AC-A9CB-477B-BCC8-53FEBD178E7B}" type="presOf" srcId="{251B95DB-4DB8-4596-8AD2-EDD3BC81BC52}" destId="{52E65B0A-247B-491E-9FF4-AD7F5DFA66FD}" srcOrd="0" destOrd="0" presId="urn:microsoft.com/office/officeart/2005/8/layout/vList6"/>
    <dgm:cxn modelId="{926206B1-EC7F-44E9-841C-B0BCC65AB833}" srcId="{B3AFAF61-C51B-441A-B4B2-486B7F22B7D4}" destId="{3EDB01B4-0AAA-4696-80EB-A06708F04988}" srcOrd="1" destOrd="0" parTransId="{2B790852-7601-4CAE-9A9A-9F0C0F050E4C}" sibTransId="{46136FBA-D018-4366-9B26-4FA7A470BDB2}"/>
    <dgm:cxn modelId="{23EFA4FB-3781-4D7D-A22D-D361C679B115}" type="presOf" srcId="{B3AFAF61-C51B-441A-B4B2-486B7F22B7D4}" destId="{B906812A-8D10-47BD-A74A-A28F08CC270F}" srcOrd="0" destOrd="0" presId="urn:microsoft.com/office/officeart/2005/8/layout/vList6"/>
    <dgm:cxn modelId="{AD22FA74-F1C3-4C81-93C6-C5A88395E8A8}" type="presParOf" srcId="{52E65B0A-247B-491E-9FF4-AD7F5DFA66FD}" destId="{C087D987-9396-4A22-9457-51044B8E8F14}" srcOrd="0" destOrd="0" presId="urn:microsoft.com/office/officeart/2005/8/layout/vList6"/>
    <dgm:cxn modelId="{DF270082-5AB4-41BD-816C-2CCD6B636328}" type="presParOf" srcId="{C087D987-9396-4A22-9457-51044B8E8F14}" destId="{B906812A-8D10-47BD-A74A-A28F08CC270F}" srcOrd="0" destOrd="0" presId="urn:microsoft.com/office/officeart/2005/8/layout/vList6"/>
    <dgm:cxn modelId="{87DA72C0-A351-42ED-8C35-780C24B7F57C}" type="presParOf" srcId="{C087D987-9396-4A22-9457-51044B8E8F14}" destId="{BCA03EA4-A5E7-4296-B57C-C73EAFEB26B3}" srcOrd="1" destOrd="0" presId="urn:microsoft.com/office/officeart/2005/8/layout/vList6"/>
    <dgm:cxn modelId="{C2D1010A-4C12-45BD-8DC2-058A21F8022D}" type="presParOf" srcId="{52E65B0A-247B-491E-9FF4-AD7F5DFA66FD}" destId="{655DD544-CE2D-4410-A19C-8E16BA9A4F16}" srcOrd="1" destOrd="0" presId="urn:microsoft.com/office/officeart/2005/8/layout/vList6"/>
    <dgm:cxn modelId="{A465EF9E-ACA1-42D2-B2EF-BA2C8A5C26F4}" type="presParOf" srcId="{52E65B0A-247B-491E-9FF4-AD7F5DFA66FD}" destId="{E2E3259A-11D1-4782-97B7-E653CEF4F9DB}" srcOrd="2" destOrd="0" presId="urn:microsoft.com/office/officeart/2005/8/layout/vList6"/>
    <dgm:cxn modelId="{EE09095B-9C71-4C66-9F83-55743B89E495}" type="presParOf" srcId="{E2E3259A-11D1-4782-97B7-E653CEF4F9DB}" destId="{93FC0112-7274-4154-9C5B-C046D5858110}" srcOrd="0" destOrd="0" presId="urn:microsoft.com/office/officeart/2005/8/layout/vList6"/>
    <dgm:cxn modelId="{FA2E07CF-5368-48EB-B8B2-F5CCE2BB22D0}" type="presParOf" srcId="{E2E3259A-11D1-4782-97B7-E653CEF4F9DB}" destId="{4B8CE815-789F-4235-A330-8D9C03F02F19}"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E99A3F-7392-4ABB-A7B0-544C4CE6A037}">
      <dsp:nvSpPr>
        <dsp:cNvPr id="0" name=""/>
        <dsp:cNvSpPr/>
      </dsp:nvSpPr>
      <dsp:spPr>
        <a:xfrm>
          <a:off x="0" y="0"/>
          <a:ext cx="8915400" cy="1500855"/>
        </a:xfrm>
        <a:prstGeom prst="roundRect">
          <a:avLst>
            <a:gd name="adj" fmla="val 10000"/>
          </a:avLst>
        </a:prstGeom>
        <a:solidFill>
          <a:schemeClr val="l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fr-FR" sz="2300" kern="1200" dirty="0" smtClean="0"/>
            <a:t>Les deux organisations ont dans leur agenda respectif, l’intégration économique, un marché ouvert et concurrentiel et un environnement juridique rationalisé et harmonisé.</a:t>
          </a:r>
          <a:endParaRPr lang="fr-FR" sz="2300" kern="1200" dirty="0"/>
        </a:p>
      </dsp:txBody>
      <dsp:txXfrm>
        <a:off x="1933165" y="0"/>
        <a:ext cx="6982234" cy="1500855"/>
      </dsp:txXfrm>
    </dsp:sp>
    <dsp:sp modelId="{744F874D-037D-4FC1-92E7-2F2C79720368}">
      <dsp:nvSpPr>
        <dsp:cNvPr id="0" name=""/>
        <dsp:cNvSpPr/>
      </dsp:nvSpPr>
      <dsp:spPr>
        <a:xfrm>
          <a:off x="150085" y="150085"/>
          <a:ext cx="1783080" cy="1200684"/>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22000" b="-22000"/>
          </a:stretch>
        </a:blipFill>
        <a:ln w="9525" cap="rnd" cmpd="sng" algn="ctr">
          <a:solidFill>
            <a:schemeClr val="dk2">
              <a:shade val="80000"/>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959E71C4-0B57-49BF-A6C8-FAC87501475B}">
      <dsp:nvSpPr>
        <dsp:cNvPr id="0" name=""/>
        <dsp:cNvSpPr/>
      </dsp:nvSpPr>
      <dsp:spPr>
        <a:xfrm>
          <a:off x="0" y="1650940"/>
          <a:ext cx="8915400" cy="1500855"/>
        </a:xfrm>
        <a:prstGeom prst="roundRect">
          <a:avLst>
            <a:gd name="adj" fmla="val 10000"/>
          </a:avLst>
        </a:prstGeom>
        <a:solidFill>
          <a:schemeClr val="l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fr-FR" sz="2300" kern="1200" dirty="0" smtClean="0"/>
            <a:t>Cette présentation vise à synthétiser les principaux éléments de cette politique de la concurrence en se fondant notamment sur le cadre:</a:t>
          </a:r>
          <a:endParaRPr lang="fr-FR" sz="2300" kern="1200" dirty="0"/>
        </a:p>
      </dsp:txBody>
      <dsp:txXfrm>
        <a:off x="1933165" y="1650940"/>
        <a:ext cx="6982234" cy="1500855"/>
      </dsp:txXfrm>
    </dsp:sp>
    <dsp:sp modelId="{ED887A25-1172-4DCB-9BB7-2FEE033C07E5}">
      <dsp:nvSpPr>
        <dsp:cNvPr id="0" name=""/>
        <dsp:cNvSpPr/>
      </dsp:nvSpPr>
      <dsp:spPr>
        <a:xfrm>
          <a:off x="150085" y="1801026"/>
          <a:ext cx="1783080" cy="1200684"/>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40000" b="-40000"/>
          </a:stretch>
        </a:blipFill>
        <a:ln w="9525" cap="rnd" cmpd="sng" algn="ctr">
          <a:solidFill>
            <a:schemeClr val="dk2">
              <a:shade val="80000"/>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D78EA530-E878-4975-B951-DA2933D96F0B}">
      <dsp:nvSpPr>
        <dsp:cNvPr id="0" name=""/>
        <dsp:cNvSpPr/>
      </dsp:nvSpPr>
      <dsp:spPr>
        <a:xfrm>
          <a:off x="0" y="3301881"/>
          <a:ext cx="8915400" cy="1500855"/>
        </a:xfrm>
        <a:prstGeom prst="roundRect">
          <a:avLst>
            <a:gd name="adj" fmla="val 10000"/>
          </a:avLst>
        </a:prstGeom>
        <a:solidFill>
          <a:schemeClr val="l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fr-FR" sz="2300" kern="1200" dirty="0" smtClean="0"/>
            <a:t>Réglementaire et institutionnel de mise en œuvre de concurrence au niveau de la Commission de la CEDEAO ainsi que de l’UEMOA</a:t>
          </a:r>
          <a:endParaRPr lang="fr-FR" sz="2300" kern="1200" dirty="0"/>
        </a:p>
      </dsp:txBody>
      <dsp:txXfrm>
        <a:off x="1933165" y="3301881"/>
        <a:ext cx="6982234" cy="1500855"/>
      </dsp:txXfrm>
    </dsp:sp>
    <dsp:sp modelId="{CC4D6603-63B0-429D-BED3-96E646AF5B81}">
      <dsp:nvSpPr>
        <dsp:cNvPr id="0" name=""/>
        <dsp:cNvSpPr/>
      </dsp:nvSpPr>
      <dsp:spPr>
        <a:xfrm>
          <a:off x="150085" y="3451967"/>
          <a:ext cx="1783080" cy="1200684"/>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7000" b="-7000"/>
          </a:stretch>
        </a:blipFill>
        <a:ln w="9525" cap="rnd" cmpd="sng" algn="ctr">
          <a:solidFill>
            <a:schemeClr val="dk2">
              <a:shade val="80000"/>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DB3FEB-2D55-4C40-A3CB-D25E40948B37}">
      <dsp:nvSpPr>
        <dsp:cNvPr id="0" name=""/>
        <dsp:cNvSpPr/>
      </dsp:nvSpPr>
      <dsp:spPr>
        <a:xfrm>
          <a:off x="1703911" y="518320"/>
          <a:ext cx="1644550" cy="1068958"/>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t>1. </a:t>
          </a:r>
          <a:r>
            <a:rPr lang="fr-FR" sz="1800" kern="1200" dirty="0" smtClean="0"/>
            <a:t>Ententes anticoncurrentielles</a:t>
          </a:r>
          <a:endParaRPr lang="fr-FR" sz="1400" kern="1200" dirty="0"/>
        </a:p>
      </dsp:txBody>
      <dsp:txXfrm>
        <a:off x="1756093" y="570502"/>
        <a:ext cx="1540186" cy="964594"/>
      </dsp:txXfrm>
    </dsp:sp>
    <dsp:sp modelId="{97CFEB00-A157-4554-928E-89ED4E1D527F}">
      <dsp:nvSpPr>
        <dsp:cNvPr id="0" name=""/>
        <dsp:cNvSpPr/>
      </dsp:nvSpPr>
      <dsp:spPr>
        <a:xfrm>
          <a:off x="878065" y="1089393"/>
          <a:ext cx="3535505" cy="3535505"/>
        </a:xfrm>
        <a:custGeom>
          <a:avLst/>
          <a:gdLst/>
          <a:ahLst/>
          <a:cxnLst/>
          <a:rect l="0" t="0" r="0" b="0"/>
          <a:pathLst>
            <a:path>
              <a:moveTo>
                <a:pt x="2482480" y="150930"/>
              </a:moveTo>
              <a:arcTo wR="1767752" hR="1767752" stAng="17630889" swAng="2577332"/>
            </a:path>
          </a:pathLst>
        </a:custGeom>
        <a:noFill/>
        <a:ln w="9525"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0BF4AFE-1680-4510-9980-F6E3CF8DD617}">
      <dsp:nvSpPr>
        <dsp:cNvPr id="0" name=""/>
        <dsp:cNvSpPr/>
      </dsp:nvSpPr>
      <dsp:spPr>
        <a:xfrm>
          <a:off x="3536277" y="2173001"/>
          <a:ext cx="1644550" cy="1068958"/>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smtClean="0"/>
            <a:t>4. Aides publiques</a:t>
          </a:r>
          <a:endParaRPr lang="fr-FR" sz="2200" kern="1200" dirty="0"/>
        </a:p>
      </dsp:txBody>
      <dsp:txXfrm>
        <a:off x="3588459" y="2225183"/>
        <a:ext cx="1540186" cy="964594"/>
      </dsp:txXfrm>
    </dsp:sp>
    <dsp:sp modelId="{59B84C7E-1935-4714-9DA2-4875EBD98FB6}">
      <dsp:nvSpPr>
        <dsp:cNvPr id="0" name=""/>
        <dsp:cNvSpPr/>
      </dsp:nvSpPr>
      <dsp:spPr>
        <a:xfrm>
          <a:off x="823047" y="939728"/>
          <a:ext cx="3535505" cy="3535505"/>
        </a:xfrm>
        <a:custGeom>
          <a:avLst/>
          <a:gdLst/>
          <a:ahLst/>
          <a:cxnLst/>
          <a:rect l="0" t="0" r="0" b="0"/>
          <a:pathLst>
            <a:path>
              <a:moveTo>
                <a:pt x="3448657" y="2315026"/>
              </a:moveTo>
              <a:arcTo wR="1767752" hR="1767752" stAng="1082061" swAng="2628598"/>
            </a:path>
          </a:pathLst>
        </a:custGeom>
        <a:noFill/>
        <a:ln w="9525" cap="rnd"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92A04B6-077C-4D53-9B05-B0F2E865F409}">
      <dsp:nvSpPr>
        <dsp:cNvPr id="0" name=""/>
        <dsp:cNvSpPr/>
      </dsp:nvSpPr>
      <dsp:spPr>
        <a:xfrm>
          <a:off x="1768524" y="3940754"/>
          <a:ext cx="1644550" cy="1068958"/>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smtClean="0"/>
            <a:t>3. </a:t>
          </a:r>
          <a:r>
            <a:rPr lang="fr-FR" sz="1400" kern="1200" dirty="0" smtClean="0"/>
            <a:t>Pratiques anticoncurrentielles imputables aux Etats </a:t>
          </a:r>
          <a:endParaRPr lang="fr-FR" sz="1200" kern="1200" dirty="0"/>
        </a:p>
      </dsp:txBody>
      <dsp:txXfrm>
        <a:off x="1820706" y="3992936"/>
        <a:ext cx="1540186" cy="964594"/>
      </dsp:txXfrm>
    </dsp:sp>
    <dsp:sp modelId="{3CE331F7-CC49-49A3-9F1D-A8B7EE4C4D9A}">
      <dsp:nvSpPr>
        <dsp:cNvPr id="0" name=""/>
        <dsp:cNvSpPr/>
      </dsp:nvSpPr>
      <dsp:spPr>
        <a:xfrm>
          <a:off x="823047" y="939728"/>
          <a:ext cx="3535505" cy="3535505"/>
        </a:xfrm>
        <a:custGeom>
          <a:avLst/>
          <a:gdLst/>
          <a:ahLst/>
          <a:cxnLst/>
          <a:rect l="0" t="0" r="0" b="0"/>
          <a:pathLst>
            <a:path>
              <a:moveTo>
                <a:pt x="933604" y="3326324"/>
              </a:moveTo>
              <a:arcTo wR="1767752" hR="1767752" stAng="7089342" swAng="2628598"/>
            </a:path>
          </a:pathLst>
        </a:custGeom>
        <a:noFill/>
        <a:ln w="9525" cap="rnd"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61D28DD-9D62-4723-B7CD-382EE92DF0AF}">
      <dsp:nvSpPr>
        <dsp:cNvPr id="0" name=""/>
        <dsp:cNvSpPr/>
      </dsp:nvSpPr>
      <dsp:spPr>
        <a:xfrm>
          <a:off x="771" y="2173001"/>
          <a:ext cx="1644550" cy="1068958"/>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smtClean="0"/>
            <a:t>2. Position dominante</a:t>
          </a:r>
          <a:endParaRPr lang="fr-FR" sz="1400" kern="1200" dirty="0"/>
        </a:p>
      </dsp:txBody>
      <dsp:txXfrm>
        <a:off x="52953" y="2225183"/>
        <a:ext cx="1540186" cy="964594"/>
      </dsp:txXfrm>
    </dsp:sp>
    <dsp:sp modelId="{29D143B7-C94B-461A-A2A8-8A7892802AEE}">
      <dsp:nvSpPr>
        <dsp:cNvPr id="0" name=""/>
        <dsp:cNvSpPr/>
      </dsp:nvSpPr>
      <dsp:spPr>
        <a:xfrm>
          <a:off x="761601" y="1104509"/>
          <a:ext cx="3535505" cy="3535505"/>
        </a:xfrm>
        <a:custGeom>
          <a:avLst/>
          <a:gdLst/>
          <a:ahLst/>
          <a:cxnLst/>
          <a:rect l="0" t="0" r="0" b="0"/>
          <a:pathLst>
            <a:path>
              <a:moveTo>
                <a:pt x="148869" y="1057705"/>
              </a:moveTo>
              <a:arcTo wR="1767752" hR="1767752" stAng="12220945" swAng="2286012"/>
            </a:path>
          </a:pathLst>
        </a:custGeom>
        <a:noFill/>
        <a:ln w="9525" cap="rnd"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A03EA4-A5E7-4296-B57C-C73EAFEB26B3}">
      <dsp:nvSpPr>
        <dsp:cNvPr id="0" name=""/>
        <dsp:cNvSpPr/>
      </dsp:nvSpPr>
      <dsp:spPr>
        <a:xfrm>
          <a:off x="2272677" y="325375"/>
          <a:ext cx="3409016" cy="2452214"/>
        </a:xfrm>
        <a:prstGeom prst="rightArrow">
          <a:avLst>
            <a:gd name="adj1" fmla="val 75000"/>
            <a:gd name="adj2" fmla="val 50000"/>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fr-FR" sz="2000" b="1" kern="1200" dirty="0" smtClean="0">
              <a:solidFill>
                <a:srgbClr val="FF0000"/>
              </a:solidFill>
            </a:rPr>
            <a:t>Les directions nationales de la concurrence </a:t>
          </a:r>
          <a:endParaRPr lang="fr-FR" sz="2000" b="1" kern="1200" dirty="0">
            <a:solidFill>
              <a:srgbClr val="FF0000"/>
            </a:solidFill>
          </a:endParaRPr>
        </a:p>
        <a:p>
          <a:pPr marL="228600" lvl="1" indent="-228600" algn="l" defTabSz="889000">
            <a:lnSpc>
              <a:spcPct val="90000"/>
            </a:lnSpc>
            <a:spcBef>
              <a:spcPct val="0"/>
            </a:spcBef>
            <a:spcAft>
              <a:spcPct val="15000"/>
            </a:spcAft>
            <a:buChar char="••"/>
          </a:pPr>
          <a:r>
            <a:rPr lang="fr-FR" sz="2000" b="1" kern="1200" dirty="0" smtClean="0">
              <a:solidFill>
                <a:srgbClr val="FF0000"/>
              </a:solidFill>
            </a:rPr>
            <a:t>Les AAI /</a:t>
          </a:r>
          <a:r>
            <a:rPr lang="fr-FR" sz="2000" b="1" kern="1200" dirty="0" err="1" smtClean="0">
              <a:solidFill>
                <a:srgbClr val="FF0000"/>
              </a:solidFill>
            </a:rPr>
            <a:t>Cptce</a:t>
          </a:r>
          <a:r>
            <a:rPr lang="fr-FR" sz="2000" b="1" kern="1200" dirty="0" smtClean="0">
              <a:solidFill>
                <a:srgbClr val="FF0000"/>
              </a:solidFill>
            </a:rPr>
            <a:t>. gale. ou sectorielle</a:t>
          </a:r>
          <a:endParaRPr lang="fr-FR" sz="2000" b="1" kern="1200" dirty="0">
            <a:solidFill>
              <a:srgbClr val="FF0000"/>
            </a:solidFill>
          </a:endParaRPr>
        </a:p>
      </dsp:txBody>
      <dsp:txXfrm>
        <a:off x="2272677" y="631902"/>
        <a:ext cx="2489436" cy="1839160"/>
      </dsp:txXfrm>
    </dsp:sp>
    <dsp:sp modelId="{B906812A-8D10-47BD-A74A-A28F08CC270F}">
      <dsp:nvSpPr>
        <dsp:cNvPr id="0" name=""/>
        <dsp:cNvSpPr/>
      </dsp:nvSpPr>
      <dsp:spPr>
        <a:xfrm>
          <a:off x="0" y="655921"/>
          <a:ext cx="2272677" cy="1671453"/>
        </a:xfrm>
        <a:prstGeom prst="round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b="1" kern="1200" dirty="0" smtClean="0"/>
            <a:t>Autorités administratives </a:t>
          </a:r>
          <a:endParaRPr lang="fr-FR" sz="2400" b="1" kern="1200" dirty="0"/>
        </a:p>
      </dsp:txBody>
      <dsp:txXfrm>
        <a:off x="81594" y="737515"/>
        <a:ext cx="2109489" cy="1508265"/>
      </dsp:txXfrm>
    </dsp:sp>
    <dsp:sp modelId="{4B8CE815-789F-4235-A330-8D9C03F02F19}">
      <dsp:nvSpPr>
        <dsp:cNvPr id="0" name=""/>
        <dsp:cNvSpPr/>
      </dsp:nvSpPr>
      <dsp:spPr>
        <a:xfrm>
          <a:off x="2272677" y="2698064"/>
          <a:ext cx="3409016" cy="2452214"/>
        </a:xfrm>
        <a:prstGeom prst="rightArrow">
          <a:avLst>
            <a:gd name="adj1" fmla="val 75000"/>
            <a:gd name="adj2" fmla="val 50000"/>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fr-FR" sz="2400" b="1" kern="1200" dirty="0" smtClean="0">
              <a:solidFill>
                <a:srgbClr val="FF0000"/>
              </a:solidFill>
            </a:rPr>
            <a:t>Les juridictions civiles </a:t>
          </a:r>
          <a:endParaRPr lang="fr-FR" sz="2400" b="1" kern="1200" dirty="0">
            <a:solidFill>
              <a:srgbClr val="FF0000"/>
            </a:solidFill>
          </a:endParaRPr>
        </a:p>
        <a:p>
          <a:pPr marL="228600" lvl="1" indent="-228600" algn="l" defTabSz="1066800">
            <a:lnSpc>
              <a:spcPct val="90000"/>
            </a:lnSpc>
            <a:spcBef>
              <a:spcPct val="0"/>
            </a:spcBef>
            <a:spcAft>
              <a:spcPct val="15000"/>
            </a:spcAft>
            <a:buChar char="••"/>
          </a:pPr>
          <a:r>
            <a:rPr lang="fr-FR" sz="2400" b="1" kern="1200" dirty="0" smtClean="0">
              <a:solidFill>
                <a:srgbClr val="FF0000"/>
              </a:solidFill>
            </a:rPr>
            <a:t>Les juridictions commerciales </a:t>
          </a:r>
          <a:endParaRPr lang="fr-FR" sz="4400" b="1" kern="1200" dirty="0">
            <a:solidFill>
              <a:srgbClr val="FF0000"/>
            </a:solidFill>
          </a:endParaRPr>
        </a:p>
      </dsp:txBody>
      <dsp:txXfrm>
        <a:off x="2272677" y="3004591"/>
        <a:ext cx="2489436" cy="1839160"/>
      </dsp:txXfrm>
    </dsp:sp>
    <dsp:sp modelId="{93FC0112-7274-4154-9C5B-C046D5858110}">
      <dsp:nvSpPr>
        <dsp:cNvPr id="0" name=""/>
        <dsp:cNvSpPr/>
      </dsp:nvSpPr>
      <dsp:spPr>
        <a:xfrm>
          <a:off x="0" y="3044256"/>
          <a:ext cx="2272677" cy="1759831"/>
        </a:xfrm>
        <a:prstGeom prst="round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b="1" kern="1200" dirty="0" smtClean="0"/>
            <a:t>Autorités judiciaires</a:t>
          </a:r>
          <a:endParaRPr lang="fr-FR" sz="2400" b="1" kern="1200" dirty="0"/>
        </a:p>
      </dsp:txBody>
      <dsp:txXfrm>
        <a:off x="85908" y="3130164"/>
        <a:ext cx="2100861" cy="1588015"/>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67C0CF2-AA46-4EBA-9FEE-DD3F483ED176}" type="datetimeFigureOut">
              <a:rPr lang="fr-FR" smtClean="0"/>
              <a:t>06/01/2023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617071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67C0CF2-AA46-4EBA-9FEE-DD3F483ED176}" type="datetimeFigureOut">
              <a:rPr lang="fr-FR" smtClean="0"/>
              <a:t>06/01/2023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3411306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67C0CF2-AA46-4EBA-9FEE-DD3F483ED176}" type="datetimeFigureOut">
              <a:rPr lang="fr-FR" smtClean="0"/>
              <a:t>06/01/2023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9D13CF4-7797-42E4-8F0D-56F808C53419}"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38178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67C0CF2-AA46-4EBA-9FEE-DD3F483ED176}" type="datetimeFigureOut">
              <a:rPr lang="fr-FR" smtClean="0"/>
              <a:t>06/01/2023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2039832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67C0CF2-AA46-4EBA-9FEE-DD3F483ED176}" type="datetimeFigureOut">
              <a:rPr lang="fr-FR" smtClean="0"/>
              <a:t>06/01/2023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9D13CF4-7797-42E4-8F0D-56F808C53419}"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23385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67C0CF2-AA46-4EBA-9FEE-DD3F483ED176}" type="datetimeFigureOut">
              <a:rPr lang="fr-FR" smtClean="0"/>
              <a:t>06/01/2023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783323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67C0CF2-AA46-4EBA-9FEE-DD3F483ED176}" type="datetimeFigureOut">
              <a:rPr lang="fr-FR" smtClean="0"/>
              <a:t>06/01/2023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2682999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67C0CF2-AA46-4EBA-9FEE-DD3F483ED176}" type="datetimeFigureOut">
              <a:rPr lang="fr-FR" smtClean="0"/>
              <a:t>06/01/2023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409991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67C0CF2-AA46-4EBA-9FEE-DD3F483ED176}" type="datetimeFigureOut">
              <a:rPr lang="fr-FR" smtClean="0"/>
              <a:t>06/01/2023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520127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67C0CF2-AA46-4EBA-9FEE-DD3F483ED176}" type="datetimeFigureOut">
              <a:rPr lang="fr-FR" smtClean="0"/>
              <a:t>06/01/2023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510641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67C0CF2-AA46-4EBA-9FEE-DD3F483ED176}" type="datetimeFigureOut">
              <a:rPr lang="fr-FR" smtClean="0"/>
              <a:t>06/01/2023</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1613879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67C0CF2-AA46-4EBA-9FEE-DD3F483ED176}" type="datetimeFigureOut">
              <a:rPr lang="fr-FR" smtClean="0"/>
              <a:t>06/01/2023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1433849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67C0CF2-AA46-4EBA-9FEE-DD3F483ED176}" type="datetimeFigureOut">
              <a:rPr lang="fr-FR" smtClean="0"/>
              <a:t>06/01/2023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1186051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7C0CF2-AA46-4EBA-9FEE-DD3F483ED176}" type="datetimeFigureOut">
              <a:rPr lang="fr-FR" smtClean="0"/>
              <a:t>06/01/2023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230181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67C0CF2-AA46-4EBA-9FEE-DD3F483ED176}" type="datetimeFigureOut">
              <a:rPr lang="fr-FR" smtClean="0"/>
              <a:t>06/01/2023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403754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67C0CF2-AA46-4EBA-9FEE-DD3F483ED176}" type="datetimeFigureOut">
              <a:rPr lang="fr-FR" smtClean="0"/>
              <a:t>06/01/2023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9D13CF4-7797-42E4-8F0D-56F808C53419}" type="slidenum">
              <a:rPr lang="fr-FR" smtClean="0"/>
              <a:t>‹N°›</a:t>
            </a:fld>
            <a:endParaRPr lang="fr-FR"/>
          </a:p>
        </p:txBody>
      </p:sp>
    </p:spTree>
    <p:extLst>
      <p:ext uri="{BB962C8B-B14F-4D97-AF65-F5344CB8AC3E}">
        <p14:creationId xmlns:p14="http://schemas.microsoft.com/office/powerpoint/2010/main" val="1107094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67C0CF2-AA46-4EBA-9FEE-DD3F483ED176}" type="datetimeFigureOut">
              <a:rPr lang="fr-FR" smtClean="0"/>
              <a:t>06/01/2023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9D13CF4-7797-42E4-8F0D-56F808C53419}" type="slidenum">
              <a:rPr lang="fr-FR" smtClean="0"/>
              <a:t>‹N°›</a:t>
            </a:fld>
            <a:endParaRPr lang="fr-FR"/>
          </a:p>
        </p:txBody>
      </p:sp>
    </p:spTree>
    <p:extLst>
      <p:ext uri="{BB962C8B-B14F-4D97-AF65-F5344CB8AC3E}">
        <p14:creationId xmlns:p14="http://schemas.microsoft.com/office/powerpoint/2010/main" val="278783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appy02@live.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a:xfrm>
            <a:off x="1429996" y="-965674"/>
            <a:ext cx="9144000" cy="3133948"/>
          </a:xfrm>
        </p:spPr>
        <p:txBody>
          <a:bodyPr>
            <a:noAutofit/>
          </a:bodyPr>
          <a:lstStyle/>
          <a:p>
            <a:r>
              <a:rPr lang="fr-FR" sz="3600" b="1" dirty="0" smtClean="0"/>
              <a:t>Atelier de renforcement des capacités des acteurs du commerce sur le droit et la politique de la concurrence</a:t>
            </a:r>
            <a:endParaRPr lang="fr-FR" sz="3600" b="1" dirty="0"/>
          </a:p>
        </p:txBody>
      </p:sp>
      <p:sp>
        <p:nvSpPr>
          <p:cNvPr id="6" name="Sous-titre 5"/>
          <p:cNvSpPr>
            <a:spLocks noGrp="1"/>
          </p:cNvSpPr>
          <p:nvPr>
            <p:ph type="subTitle" idx="1"/>
          </p:nvPr>
        </p:nvSpPr>
        <p:spPr>
          <a:xfrm>
            <a:off x="1524000" y="3602037"/>
            <a:ext cx="9144000" cy="2354381"/>
          </a:xfrm>
        </p:spPr>
        <p:txBody>
          <a:bodyPr>
            <a:normAutofit fontScale="62500" lnSpcReduction="20000"/>
          </a:bodyPr>
          <a:lstStyle/>
          <a:p>
            <a:endParaRPr lang="fr-FR" b="1" u="sng" dirty="0" smtClean="0"/>
          </a:p>
          <a:p>
            <a:r>
              <a:rPr lang="fr-FR" sz="5100" b="1" u="sng" dirty="0" smtClean="0"/>
              <a:t>Thème</a:t>
            </a:r>
            <a:r>
              <a:rPr lang="fr-FR" sz="5100" b="1" u="sng" dirty="0"/>
              <a:t> :</a:t>
            </a:r>
            <a:r>
              <a:rPr lang="fr-FR" sz="5100" dirty="0"/>
              <a:t> Droit et politique de la concurrence au niveau régional</a:t>
            </a:r>
          </a:p>
          <a:p>
            <a:pPr algn="r"/>
            <a:r>
              <a:rPr lang="fr-FR" sz="1500" dirty="0"/>
              <a:t>Présentateur : </a:t>
            </a:r>
            <a:r>
              <a:rPr lang="fr-FR" sz="1500" b="1" dirty="0"/>
              <a:t>GBADZI </a:t>
            </a:r>
            <a:r>
              <a:rPr lang="fr-FR" sz="1500" b="1" dirty="0" err="1"/>
              <a:t>Koku</a:t>
            </a:r>
            <a:r>
              <a:rPr lang="fr-FR" sz="1500" b="1" dirty="0"/>
              <a:t> Vinyo</a:t>
            </a:r>
            <a:endParaRPr lang="fr-FR" sz="1500" dirty="0"/>
          </a:p>
          <a:p>
            <a:pPr algn="r"/>
            <a:r>
              <a:rPr lang="fr-FR" sz="1500" dirty="0"/>
              <a:t>Juriste, Chef Division Règlementation et Affaires </a:t>
            </a:r>
          </a:p>
          <a:p>
            <a:pPr algn="r"/>
            <a:r>
              <a:rPr lang="fr-FR" sz="1500" dirty="0"/>
              <a:t>Juridiques au Secrétariat Général du MCICL</a:t>
            </a:r>
          </a:p>
          <a:p>
            <a:pPr algn="r"/>
            <a:r>
              <a:rPr lang="fr-FR" sz="1500" dirty="0"/>
              <a:t>Tel. 00228 91293624 Email: </a:t>
            </a:r>
            <a:r>
              <a:rPr lang="fr-FR" sz="1500" u="sng" dirty="0">
                <a:hlinkClick r:id="rId2"/>
              </a:rPr>
              <a:t>happy02@live.fr</a:t>
            </a:r>
            <a:r>
              <a:rPr lang="fr-FR" sz="1500" dirty="0"/>
              <a:t> </a:t>
            </a:r>
          </a:p>
          <a:p>
            <a:pPr algn="r"/>
            <a:r>
              <a:rPr lang="fr-FR" sz="1500" dirty="0" err="1"/>
              <a:t>Tsevié</a:t>
            </a:r>
            <a:r>
              <a:rPr lang="fr-FR" sz="1500" dirty="0"/>
              <a:t> 2023</a:t>
            </a:r>
          </a:p>
          <a:p>
            <a:endParaRPr lang="fr-FR" dirty="0"/>
          </a:p>
        </p:txBody>
      </p:sp>
    </p:spTree>
    <p:extLst>
      <p:ext uri="{BB962C8B-B14F-4D97-AF65-F5344CB8AC3E}">
        <p14:creationId xmlns:p14="http://schemas.microsoft.com/office/powerpoint/2010/main" val="1624942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fontScale="90000"/>
          </a:bodyPr>
          <a:lstStyle/>
          <a:p>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sz="3100" b="1" dirty="0" smtClean="0"/>
              <a:t>I. </a:t>
            </a:r>
            <a:r>
              <a:rPr lang="fr-FR" sz="2700" b="1" dirty="0" smtClean="0"/>
              <a:t>Cadre règlementaire: </a:t>
            </a:r>
            <a:r>
              <a:rPr lang="fr-FR" sz="1800" b="1" dirty="0" smtClean="0">
                <a:cs typeface="Arial" panose="020B0604020202020204" pitchFamily="34" charset="0"/>
              </a:rPr>
              <a:t>prise en compte de nouveaux concepts</a:t>
            </a:r>
            <a:endParaRPr lang="fr-FR" dirty="0"/>
          </a:p>
        </p:txBody>
      </p:sp>
      <p:pic>
        <p:nvPicPr>
          <p:cNvPr id="10" name="Espace réservé du contenu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08888" y="2296319"/>
            <a:ext cx="2609850" cy="1714500"/>
          </a:xfrm>
        </p:spPr>
      </p:pic>
      <p:sp>
        <p:nvSpPr>
          <p:cNvPr id="8" name="Espace réservé du texte 7"/>
          <p:cNvSpPr>
            <a:spLocks noGrp="1"/>
          </p:cNvSpPr>
          <p:nvPr>
            <p:ph type="body" sz="half" idx="2"/>
          </p:nvPr>
        </p:nvSpPr>
        <p:spPr/>
        <p:txBody>
          <a:bodyPr>
            <a:normAutofit lnSpcReduction="10000"/>
          </a:bodyPr>
          <a:lstStyle/>
          <a:p>
            <a:pPr marL="285750" indent="-285750">
              <a:buFont typeface="Wingdings" panose="05000000000000000000" pitchFamily="2" charset="2"/>
              <a:buChar char="q"/>
            </a:pPr>
            <a:r>
              <a:rPr lang="fr-FR" sz="2400" b="1" dirty="0" smtClean="0">
                <a:solidFill>
                  <a:srgbClr val="FF0000"/>
                </a:solidFill>
                <a:cs typeface="Arial" panose="020B0604020202020204" pitchFamily="34" charset="0"/>
              </a:rPr>
              <a:t>Au niveau de la CEDEAO </a:t>
            </a:r>
            <a:r>
              <a:rPr lang="fr-FR" sz="2400" dirty="0" smtClean="0">
                <a:solidFill>
                  <a:srgbClr val="FF0000"/>
                </a:solidFill>
                <a:cs typeface="Arial" panose="020B0604020202020204" pitchFamily="34" charset="0"/>
              </a:rPr>
              <a:t>déjà prise en compte par les projets de texte: clémence + conformité+ concentrations</a:t>
            </a:r>
          </a:p>
          <a:p>
            <a:endParaRPr lang="fr-FR" sz="2400" dirty="0" smtClean="0">
              <a:solidFill>
                <a:srgbClr val="FF0000"/>
              </a:solidFill>
              <a:cs typeface="Arial" panose="020B0604020202020204" pitchFamily="34" charset="0"/>
            </a:endParaRPr>
          </a:p>
          <a:p>
            <a:pPr marL="285750" indent="-285750">
              <a:buFont typeface="Wingdings" panose="05000000000000000000" pitchFamily="2" charset="2"/>
              <a:buChar char="q"/>
            </a:pPr>
            <a:r>
              <a:rPr lang="fr-FR" sz="2400" b="1" dirty="0" smtClean="0">
                <a:solidFill>
                  <a:srgbClr val="FF0000"/>
                </a:solidFill>
                <a:cs typeface="Arial" panose="020B0604020202020204" pitchFamily="34" charset="0"/>
              </a:rPr>
              <a:t>Au niveau de l’UEMOA</a:t>
            </a:r>
          </a:p>
          <a:p>
            <a:r>
              <a:rPr lang="fr-FR" sz="2400" dirty="0" smtClean="0">
                <a:solidFill>
                  <a:srgbClr val="FF0000"/>
                </a:solidFill>
                <a:cs typeface="Arial" panose="020B0604020202020204" pitchFamily="34" charset="0"/>
              </a:rPr>
              <a:t>Réforme en cours</a:t>
            </a:r>
          </a:p>
          <a:p>
            <a:pPr marL="285750" indent="-285750">
              <a:buFont typeface="Wingdings" panose="05000000000000000000" pitchFamily="2" charset="2"/>
              <a:buChar char="q"/>
            </a:pPr>
            <a:endParaRPr lang="fr-FR" sz="2400" dirty="0"/>
          </a:p>
        </p:txBody>
      </p:sp>
    </p:spTree>
    <p:extLst>
      <p:ext uri="{BB962C8B-B14F-4D97-AF65-F5344CB8AC3E}">
        <p14:creationId xmlns:p14="http://schemas.microsoft.com/office/powerpoint/2010/main" val="22299399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838200" y="179462"/>
            <a:ext cx="10515600" cy="637048"/>
          </a:xfrm>
        </p:spPr>
        <p:txBody>
          <a:bodyPr>
            <a:normAutofit fontScale="90000"/>
          </a:bodyPr>
          <a:lstStyle/>
          <a:p>
            <a:r>
              <a:rPr lang="fr-FR" sz="4000" b="1" dirty="0" smtClean="0"/>
              <a:t> </a:t>
            </a:r>
            <a:br>
              <a:rPr lang="fr-FR" sz="4000" b="1" dirty="0" smtClean="0"/>
            </a:br>
            <a:r>
              <a:rPr lang="fr-FR" sz="4000" b="1" dirty="0" smtClean="0"/>
              <a:t>II. Cadre institutionnel: </a:t>
            </a:r>
            <a:r>
              <a:rPr lang="fr-FR" sz="4000" b="1" dirty="0" smtClean="0"/>
              <a:t>Les organes communautaires</a:t>
            </a:r>
            <a:br>
              <a:rPr lang="fr-FR" sz="4000" b="1" dirty="0" smtClean="0"/>
            </a:br>
            <a:r>
              <a:rPr lang="fr-FR" b="1" dirty="0" smtClean="0"/>
              <a:t>  </a:t>
            </a:r>
            <a:endParaRPr lang="fr-FR" b="1" dirty="0"/>
          </a:p>
        </p:txBody>
      </p:sp>
      <p:sp>
        <p:nvSpPr>
          <p:cNvPr id="8" name="Espace réservé du texte 7"/>
          <p:cNvSpPr>
            <a:spLocks noGrp="1"/>
          </p:cNvSpPr>
          <p:nvPr>
            <p:ph idx="4294967295"/>
          </p:nvPr>
        </p:nvSpPr>
        <p:spPr>
          <a:xfrm>
            <a:off x="6019800" y="1255713"/>
            <a:ext cx="6172200" cy="4973637"/>
          </a:xfrm>
        </p:spPr>
        <p:txBody>
          <a:bodyPr>
            <a:normAutofit/>
          </a:bodyPr>
          <a:lstStyle/>
          <a:p>
            <a:pPr marL="0" indent="0">
              <a:buNone/>
            </a:pPr>
            <a:r>
              <a:rPr lang="fr-FR" dirty="0" smtClean="0"/>
              <a:t>Trois (3)organes interviennent dans l’élaboration et l’application du droit communautaire de la concurrence:</a:t>
            </a:r>
          </a:p>
          <a:p>
            <a:pPr>
              <a:buFont typeface="Wingdings" panose="05000000000000000000" pitchFamily="2" charset="2"/>
              <a:buChar char="§"/>
            </a:pPr>
            <a:r>
              <a:rPr lang="fr-FR" b="1" dirty="0" smtClean="0"/>
              <a:t>Le conseil des ministres</a:t>
            </a:r>
            <a:r>
              <a:rPr lang="fr-FR" dirty="0" smtClean="0"/>
              <a:t> : Organe législatif</a:t>
            </a:r>
          </a:p>
          <a:p>
            <a:pPr>
              <a:buFont typeface="Wingdings" panose="05000000000000000000" pitchFamily="2" charset="2"/>
              <a:buChar char="§"/>
            </a:pPr>
            <a:r>
              <a:rPr lang="fr-FR" b="1" dirty="0" smtClean="0"/>
              <a:t>La Commission :</a:t>
            </a:r>
            <a:r>
              <a:rPr lang="fr-FR" dirty="0" smtClean="0"/>
              <a:t> Gardienne du Traité de l’Union, la Commission exerce une triple fonction dans le domaine de la concurrence :  fonction de réglementation ;  définition de la politique de la concurrence ;  mise en œuvre du droit communautaire.</a:t>
            </a:r>
          </a:p>
          <a:p>
            <a:pPr>
              <a:buFont typeface="Wingdings" panose="05000000000000000000" pitchFamily="2" charset="2"/>
              <a:buChar char="§"/>
            </a:pPr>
            <a:r>
              <a:rPr lang="fr-FR" b="1" dirty="0" smtClean="0"/>
              <a:t>La Cour de Justice: </a:t>
            </a:r>
            <a:r>
              <a:rPr lang="fr-FR" dirty="0" smtClean="0"/>
              <a:t>La Commission est chargée, sous le contrôle de la Cour de Justice, de l’application des règles de concurrence</a:t>
            </a:r>
            <a:endParaRPr lang="fr-FR" b="1" dirty="0"/>
          </a:p>
        </p:txBody>
      </p:sp>
      <p:sp>
        <p:nvSpPr>
          <p:cNvPr id="6" name="Espace réservé du texte 5"/>
          <p:cNvSpPr>
            <a:spLocks noGrp="1"/>
          </p:cNvSpPr>
          <p:nvPr>
            <p:ph type="body" sz="half" idx="4294967295"/>
          </p:nvPr>
        </p:nvSpPr>
        <p:spPr>
          <a:xfrm>
            <a:off x="0" y="2057400"/>
            <a:ext cx="3932238" cy="3811588"/>
          </a:xfrm>
        </p:spPr>
        <p:txBody>
          <a:bodyPr>
            <a:normAutofit fontScale="25000" lnSpcReduction="20000"/>
          </a:bodyPr>
          <a:lstStyle/>
          <a:p>
            <a:pPr algn="ctr"/>
            <a:endParaRPr lang="fr-FR" dirty="0" smtClean="0"/>
          </a:p>
          <a:p>
            <a:pPr marL="1143000" indent="-1143000">
              <a:buFont typeface="Wingdings" panose="05000000000000000000" pitchFamily="2" charset="2"/>
              <a:buChar char="q"/>
            </a:pPr>
            <a:r>
              <a:rPr lang="fr-FR" sz="8000" b="1" dirty="0" smtClean="0">
                <a:solidFill>
                  <a:srgbClr val="FF0000"/>
                </a:solidFill>
              </a:rPr>
              <a:t>Il est constitué par l’ensemble des structures tant communautaires que nationales </a:t>
            </a:r>
          </a:p>
          <a:p>
            <a:pPr marL="1143000" indent="-1143000">
              <a:buFont typeface="Wingdings" panose="05000000000000000000" pitchFamily="2" charset="2"/>
              <a:buChar char="q"/>
            </a:pPr>
            <a:r>
              <a:rPr lang="fr-FR" sz="8000" b="1" dirty="0" smtClean="0">
                <a:solidFill>
                  <a:srgbClr val="FF0000"/>
                </a:solidFill>
              </a:rPr>
              <a:t>Les activités de ces structures reposent sur une collaboration active</a:t>
            </a:r>
          </a:p>
          <a:p>
            <a:pPr marL="0" indent="0">
              <a:buNone/>
            </a:pPr>
            <a:r>
              <a:rPr lang="fr-FR" sz="8000" dirty="0" smtClean="0"/>
              <a:t> </a:t>
            </a:r>
            <a:endParaRPr lang="fr-FR" sz="8000" dirty="0"/>
          </a:p>
        </p:txBody>
      </p:sp>
    </p:spTree>
    <p:extLst>
      <p:ext uri="{BB962C8B-B14F-4D97-AF65-F5344CB8AC3E}">
        <p14:creationId xmlns:p14="http://schemas.microsoft.com/office/powerpoint/2010/main" val="32573775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Autofit/>
          </a:bodyPr>
          <a:lstStyle/>
          <a:p>
            <a:r>
              <a:rPr lang="fr-FR" sz="2400" b="1" dirty="0" smtClean="0"/>
              <a:t>II. Cadre institutionnel: Particularités CEDEAO </a:t>
            </a:r>
            <a:endParaRPr lang="fr-FR" sz="2400" b="1" dirty="0"/>
          </a:p>
        </p:txBody>
      </p:sp>
      <p:sp>
        <p:nvSpPr>
          <p:cNvPr id="9" name="Espace réservé du contenu 8"/>
          <p:cNvSpPr>
            <a:spLocks noGrp="1"/>
          </p:cNvSpPr>
          <p:nvPr>
            <p:ph idx="1"/>
          </p:nvPr>
        </p:nvSpPr>
        <p:spPr/>
        <p:txBody>
          <a:bodyPr/>
          <a:lstStyle/>
          <a:p>
            <a:pPr marL="0" indent="0">
              <a:buNone/>
            </a:pPr>
            <a:endParaRPr lang="fr-FR" dirty="0" smtClean="0"/>
          </a:p>
          <a:p>
            <a:pPr marL="0" indent="0">
              <a:buNone/>
            </a:pPr>
            <a:r>
              <a:rPr lang="fr-FR" b="1" dirty="0" smtClean="0">
                <a:solidFill>
                  <a:srgbClr val="FF0000"/>
                </a:solidFill>
              </a:rPr>
              <a:t>L'Autorité est composée :</a:t>
            </a:r>
          </a:p>
          <a:p>
            <a:pPr marL="514350" indent="-514350">
              <a:buAutoNum type="alphaLcParenR"/>
            </a:pPr>
            <a:r>
              <a:rPr lang="fr-FR" sz="2800" b="1" dirty="0" smtClean="0">
                <a:solidFill>
                  <a:srgbClr val="FF0000"/>
                </a:solidFill>
              </a:rPr>
              <a:t>d'un organe de décision qui sera dirigé par un Président du Conseil;</a:t>
            </a:r>
          </a:p>
          <a:p>
            <a:pPr marL="0" indent="0">
              <a:buNone/>
            </a:pPr>
            <a:r>
              <a:rPr lang="fr-FR" sz="2800" b="1" dirty="0" smtClean="0">
                <a:solidFill>
                  <a:srgbClr val="FF0000"/>
                </a:solidFill>
              </a:rPr>
              <a:t> </a:t>
            </a:r>
          </a:p>
          <a:p>
            <a:pPr marL="0" indent="0">
              <a:buNone/>
            </a:pPr>
            <a:r>
              <a:rPr lang="fr-FR" sz="2800" b="1" dirty="0" smtClean="0">
                <a:solidFill>
                  <a:srgbClr val="FF0000"/>
                </a:solidFill>
              </a:rPr>
              <a:t>b) d'un organe d'enquête dirigé par un Directeur exécutif</a:t>
            </a:r>
            <a:r>
              <a:rPr lang="fr-FR" sz="2800" b="1" dirty="0">
                <a:solidFill>
                  <a:srgbClr val="FF0000"/>
                </a:solidFill>
              </a:rPr>
              <a:t>.</a:t>
            </a:r>
          </a:p>
        </p:txBody>
      </p:sp>
      <p:sp>
        <p:nvSpPr>
          <p:cNvPr id="4" name="Espace réservé du texte 3"/>
          <p:cNvSpPr>
            <a:spLocks noGrp="1"/>
          </p:cNvSpPr>
          <p:nvPr>
            <p:ph type="body" sz="half" idx="2"/>
          </p:nvPr>
        </p:nvSpPr>
        <p:spPr/>
        <p:txBody>
          <a:bodyPr>
            <a:normAutofit fontScale="92500" lnSpcReduction="20000"/>
          </a:bodyPr>
          <a:lstStyle/>
          <a:p>
            <a:endParaRPr lang="fr-FR" sz="3200" dirty="0" smtClean="0"/>
          </a:p>
          <a:p>
            <a:r>
              <a:rPr lang="fr-FR" sz="3200" dirty="0" smtClean="0"/>
              <a:t>L'Autorité est un organisme autonome fonctionnel doté d'une personnalité juridique indépendante</a:t>
            </a:r>
          </a:p>
          <a:p>
            <a:r>
              <a:rPr lang="fr-FR" sz="3200" dirty="0" smtClean="0"/>
              <a:t>Proche de </a:t>
            </a:r>
            <a:r>
              <a:rPr lang="fr-FR" sz="3200" dirty="0" err="1" smtClean="0"/>
              <a:t>ZLECAf</a:t>
            </a:r>
            <a:endParaRPr lang="fr-FR" dirty="0"/>
          </a:p>
        </p:txBody>
      </p:sp>
    </p:spTree>
    <p:extLst>
      <p:ext uri="{BB962C8B-B14F-4D97-AF65-F5344CB8AC3E}">
        <p14:creationId xmlns:p14="http://schemas.microsoft.com/office/powerpoint/2010/main" val="14086993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nvPr>
        </p:nvSpPr>
        <p:spPr/>
        <p:txBody>
          <a:bodyPr>
            <a:normAutofit fontScale="90000"/>
          </a:bodyPr>
          <a:lstStyle/>
          <a:p>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sz="2200" b="1" dirty="0" smtClean="0"/>
              <a:t>II. </a:t>
            </a:r>
            <a:r>
              <a:rPr lang="fr-FR" sz="2700" b="1" dirty="0" smtClean="0"/>
              <a:t>Cadre institutionnel: </a:t>
            </a:r>
            <a:r>
              <a:rPr lang="fr-FR" sz="2200" b="1" dirty="0" smtClean="0"/>
              <a:t>Les autorités des états membres </a:t>
            </a:r>
            <a:endParaRPr lang="fr-FR" sz="2200" b="1" dirty="0"/>
          </a:p>
        </p:txBody>
      </p:sp>
      <p:sp>
        <p:nvSpPr>
          <p:cNvPr id="15" name="Espace réservé du contenu 14"/>
          <p:cNvSpPr>
            <a:spLocks noGrp="1"/>
          </p:cNvSpPr>
          <p:nvPr>
            <p:ph idx="1"/>
          </p:nvPr>
        </p:nvSpPr>
        <p:spPr/>
        <p:txBody>
          <a:bodyPr/>
          <a:lstStyle/>
          <a:p>
            <a:endParaRPr lang="fr-FR"/>
          </a:p>
        </p:txBody>
      </p:sp>
      <p:sp>
        <p:nvSpPr>
          <p:cNvPr id="13" name="Espace réservé du texte 12"/>
          <p:cNvSpPr>
            <a:spLocks noGrp="1"/>
          </p:cNvSpPr>
          <p:nvPr>
            <p:ph type="body" sz="half" idx="2"/>
          </p:nvPr>
        </p:nvSpPr>
        <p:spPr>
          <a:xfrm>
            <a:off x="2589212" y="1598613"/>
            <a:ext cx="3505199" cy="4262436"/>
          </a:xfrm>
        </p:spPr>
        <p:txBody>
          <a:bodyPr>
            <a:noAutofit/>
          </a:bodyPr>
          <a:lstStyle/>
          <a:p>
            <a:r>
              <a:rPr lang="fr-FR" sz="2300" dirty="0" smtClean="0"/>
              <a:t>L’environnement institutionnel des États membres met en évidence l’existence de deux catégories d’autorités susceptibles de participer à la mise en œuvre de la législation communautaire de la concurrence. </a:t>
            </a:r>
            <a:endParaRPr lang="fr-FR" sz="2300" dirty="0"/>
          </a:p>
        </p:txBody>
      </p:sp>
      <p:graphicFrame>
        <p:nvGraphicFramePr>
          <p:cNvPr id="14" name="Diagramme 13"/>
          <p:cNvGraphicFramePr/>
          <p:nvPr>
            <p:extLst>
              <p:ext uri="{D42A27DB-BD31-4B8C-83A1-F6EECF244321}">
                <p14:modId xmlns:p14="http://schemas.microsoft.com/office/powerpoint/2010/main" val="35868844"/>
              </p:ext>
            </p:extLst>
          </p:nvPr>
        </p:nvGraphicFramePr>
        <p:xfrm>
          <a:off x="6008953" y="446088"/>
          <a:ext cx="5681694" cy="5150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5935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III. La coopération entre les commissions et les autorités des états membres </a:t>
            </a:r>
            <a:endParaRPr lang="fr-FR" sz="2800" b="1" dirty="0"/>
          </a:p>
        </p:txBody>
      </p:sp>
      <p:sp>
        <p:nvSpPr>
          <p:cNvPr id="7" name="Espace réservé du texte 6"/>
          <p:cNvSpPr>
            <a:spLocks noGrp="1"/>
          </p:cNvSpPr>
          <p:nvPr>
            <p:ph type="body" idx="1"/>
          </p:nvPr>
        </p:nvSpPr>
        <p:spPr/>
        <p:txBody>
          <a:bodyPr/>
          <a:lstStyle/>
          <a:p>
            <a:r>
              <a:rPr lang="fr-FR" sz="1600" b="1" dirty="0" smtClean="0"/>
              <a:t>Les opérations d’enquête</a:t>
            </a:r>
            <a:endParaRPr lang="fr-FR" sz="1600" b="1" dirty="0"/>
          </a:p>
        </p:txBody>
      </p:sp>
      <p:sp>
        <p:nvSpPr>
          <p:cNvPr id="3" name="Espace réservé du contenu 2"/>
          <p:cNvSpPr>
            <a:spLocks noGrp="1"/>
          </p:cNvSpPr>
          <p:nvPr>
            <p:ph sz="half" idx="2"/>
          </p:nvPr>
        </p:nvSpPr>
        <p:spPr/>
        <p:txBody>
          <a:bodyPr>
            <a:normAutofit fontScale="92500" lnSpcReduction="20000"/>
          </a:bodyPr>
          <a:lstStyle/>
          <a:p>
            <a:r>
              <a:rPr lang="fr-FR" dirty="0" smtClean="0"/>
              <a:t>Les procédures d’enquête s’exercent en liaison étroite et constante avec les autorités compétentes des États membres qui sont habilités à formuler des observations sur ces procédures. Cette collaboration porte tantôt sur l’information, tantôt sur l’assistance. Ainsi, dans le cadre de ses interventions, la Commission informe les autorités nationales des procédures concernant les entreprises situées sur leur territoire en leur transmettant les copies </a:t>
            </a:r>
            <a:endParaRPr lang="fr-FR" dirty="0"/>
          </a:p>
        </p:txBody>
      </p:sp>
      <p:sp>
        <p:nvSpPr>
          <p:cNvPr id="8" name="Espace réservé du texte 7"/>
          <p:cNvSpPr>
            <a:spLocks noGrp="1"/>
          </p:cNvSpPr>
          <p:nvPr>
            <p:ph type="body" sz="quarter" idx="3"/>
          </p:nvPr>
        </p:nvSpPr>
        <p:spPr/>
        <p:txBody>
          <a:bodyPr/>
          <a:lstStyle/>
          <a:p>
            <a:r>
              <a:rPr lang="fr-FR" sz="1600" b="1" dirty="0" smtClean="0"/>
              <a:t>La procédure de décision Le Comité consultatif de la concurrence</a:t>
            </a:r>
            <a:endParaRPr lang="fr-FR" sz="1600" b="1" dirty="0"/>
          </a:p>
        </p:txBody>
      </p:sp>
      <p:sp>
        <p:nvSpPr>
          <p:cNvPr id="9" name="Espace réservé du contenu 8"/>
          <p:cNvSpPr>
            <a:spLocks noGrp="1"/>
          </p:cNvSpPr>
          <p:nvPr>
            <p:ph sz="quarter" idx="4"/>
          </p:nvPr>
        </p:nvSpPr>
        <p:spPr/>
        <p:txBody>
          <a:bodyPr>
            <a:normAutofit fontScale="85000" lnSpcReduction="10000"/>
          </a:bodyPr>
          <a:lstStyle/>
          <a:p>
            <a:r>
              <a:rPr lang="fr-FR" dirty="0" smtClean="0"/>
              <a:t>Il est créé un comité consultatif </a:t>
            </a:r>
          </a:p>
          <a:p>
            <a:pPr>
              <a:buFont typeface="Wingdings" panose="05000000000000000000" pitchFamily="2" charset="2"/>
              <a:buChar char="Ø"/>
            </a:pPr>
            <a:r>
              <a:rPr lang="fr-FR" dirty="0" smtClean="0"/>
              <a:t>(art. 28, para. 3 </a:t>
            </a:r>
            <a:r>
              <a:rPr lang="fr-FR" dirty="0" err="1" smtClean="0"/>
              <a:t>règl.n</a:t>
            </a:r>
            <a:r>
              <a:rPr lang="fr-FR" dirty="0" smtClean="0"/>
              <a:t>° 03/2002/CM/UEMOA du 23 mai 2002 )</a:t>
            </a:r>
          </a:p>
          <a:p>
            <a:pPr>
              <a:buFont typeface="Wingdings" panose="05000000000000000000" pitchFamily="2" charset="2"/>
              <a:buChar char="Ø"/>
            </a:pPr>
            <a:r>
              <a:rPr lang="fr-FR" dirty="0" smtClean="0"/>
              <a:t>(art. 13 al. 4 </a:t>
            </a:r>
            <a:r>
              <a:rPr lang="fr-FR" dirty="0" smtClean="0"/>
              <a:t>AA portant adoption des règles de </a:t>
            </a:r>
            <a:r>
              <a:rPr lang="fr-FR" dirty="0" err="1" smtClean="0"/>
              <a:t>conc</a:t>
            </a:r>
            <a:r>
              <a:rPr lang="fr-FR" dirty="0" smtClean="0"/>
              <a:t>. </a:t>
            </a:r>
          </a:p>
          <a:p>
            <a:pPr marL="0" indent="0">
              <a:buNone/>
            </a:pPr>
            <a:r>
              <a:rPr lang="fr-FR" dirty="0" smtClean="0"/>
              <a:t>assure la représentation des États membres dans le processus décisionnel. Il est composé de seize membres, à raison de deux par État membre. Ce Comité est obligatoirement consulté avant toute décision d’interdiction, de délivrance d’attestation négative, d’octroi d’une exemption</a:t>
            </a:r>
          </a:p>
          <a:p>
            <a:endParaRPr lang="fr-FR" dirty="0"/>
          </a:p>
        </p:txBody>
      </p:sp>
    </p:spTree>
    <p:extLst>
      <p:ext uri="{BB962C8B-B14F-4D97-AF65-F5344CB8AC3E}">
        <p14:creationId xmlns:p14="http://schemas.microsoft.com/office/powerpoint/2010/main" val="11683728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normAutofit fontScale="90000"/>
          </a:bodyPr>
          <a:lstStyle/>
          <a:p>
            <a:r>
              <a:rPr lang="fr-FR" sz="3600" b="1" dirty="0" smtClean="0"/>
              <a:t>IV. Les règles de procédure </a:t>
            </a:r>
            <a:endParaRPr lang="fr-FR" sz="3600" b="1" dirty="0"/>
          </a:p>
        </p:txBody>
      </p:sp>
      <p:sp>
        <p:nvSpPr>
          <p:cNvPr id="14" name="Espace réservé du contenu 13"/>
          <p:cNvSpPr>
            <a:spLocks noGrp="1"/>
          </p:cNvSpPr>
          <p:nvPr>
            <p:ph idx="1"/>
          </p:nvPr>
        </p:nvSpPr>
        <p:spPr/>
        <p:txBody>
          <a:bodyPr>
            <a:normAutofit/>
          </a:bodyPr>
          <a:lstStyle/>
          <a:p>
            <a:r>
              <a:rPr lang="fr-FR" dirty="0" smtClean="0">
                <a:solidFill>
                  <a:srgbClr val="FF0000"/>
                </a:solidFill>
              </a:rPr>
              <a:t>Les pouvoirs d’enquête de la Commission: </a:t>
            </a:r>
            <a:r>
              <a:rPr lang="fr-FR" dirty="0" smtClean="0"/>
              <a:t>demande/notification/plainte </a:t>
            </a:r>
          </a:p>
          <a:p>
            <a:r>
              <a:rPr lang="fr-FR" dirty="0" smtClean="0">
                <a:solidFill>
                  <a:srgbClr val="FF0000"/>
                </a:solidFill>
              </a:rPr>
              <a:t>La procédure d’instruction devant la Commission:</a:t>
            </a:r>
            <a:r>
              <a:rPr lang="fr-FR" dirty="0" smtClean="0"/>
              <a:t> Audition/demande de renseignement et vérifications</a:t>
            </a:r>
          </a:p>
          <a:p>
            <a:r>
              <a:rPr lang="fr-FR" dirty="0" smtClean="0">
                <a:solidFill>
                  <a:srgbClr val="FF0000"/>
                </a:solidFill>
              </a:rPr>
              <a:t>La décision de la Commission: </a:t>
            </a:r>
            <a:r>
              <a:rPr lang="fr-FR" dirty="0" smtClean="0"/>
              <a:t>exemption/attestation négative/Amendes/</a:t>
            </a:r>
            <a:r>
              <a:rPr lang="fr-FR" dirty="0" err="1" smtClean="0"/>
              <a:t>Atreintes</a:t>
            </a:r>
            <a:endParaRPr lang="fr-FR" dirty="0"/>
          </a:p>
        </p:txBody>
      </p:sp>
      <p:sp>
        <p:nvSpPr>
          <p:cNvPr id="12" name="Espace réservé du texte 11"/>
          <p:cNvSpPr>
            <a:spLocks noGrp="1"/>
          </p:cNvSpPr>
          <p:nvPr>
            <p:ph type="body" sz="half" idx="2"/>
          </p:nvPr>
        </p:nvSpPr>
        <p:spPr/>
        <p:txBody>
          <a:bodyPr>
            <a:noAutofit/>
          </a:bodyPr>
          <a:lstStyle/>
          <a:p>
            <a:r>
              <a:rPr lang="fr-FR" sz="2000" dirty="0" smtClean="0"/>
              <a:t>Le mécanisme procédural est un ensemble de mesures qui facilitent l’application de la législation communautaire de la concurrence. </a:t>
            </a:r>
          </a:p>
          <a:p>
            <a:r>
              <a:rPr lang="fr-FR" sz="2000" dirty="0" smtClean="0"/>
              <a:t>L’efficacité tant pour la Commission qu’à l’égard des entreprises ou associations d’entreprise constitue le fondement même de son instauration.</a:t>
            </a:r>
            <a:endParaRPr lang="fr-FR" sz="2000" dirty="0"/>
          </a:p>
        </p:txBody>
      </p:sp>
      <p:sp>
        <p:nvSpPr>
          <p:cNvPr id="20" name="Rectangle 19"/>
          <p:cNvSpPr/>
          <p:nvPr/>
        </p:nvSpPr>
        <p:spPr>
          <a:xfrm>
            <a:off x="4845464" y="786212"/>
            <a:ext cx="7050281" cy="5212935"/>
          </a:xfrm>
          <a:prstGeom prst="rect">
            <a:avLst/>
          </a:prstGeom>
        </p:spPr>
        <p:txBody>
          <a:bodyPr/>
          <a:lstStyle/>
          <a:p>
            <a:endParaRPr lang="fr-FR"/>
          </a:p>
        </p:txBody>
      </p:sp>
    </p:spTree>
    <p:extLst>
      <p:ext uri="{BB962C8B-B14F-4D97-AF65-F5344CB8AC3E}">
        <p14:creationId xmlns:p14="http://schemas.microsoft.com/office/powerpoint/2010/main" val="1564389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t>V. Les sanctions: les amendes</a:t>
            </a:r>
            <a:endParaRPr lang="fr-FR" sz="3600" b="1" dirty="0"/>
          </a:p>
        </p:txBody>
      </p:sp>
      <p:sp>
        <p:nvSpPr>
          <p:cNvPr id="3" name="Espace réservé du contenu 2"/>
          <p:cNvSpPr>
            <a:spLocks noGrp="1"/>
          </p:cNvSpPr>
          <p:nvPr>
            <p:ph idx="1"/>
          </p:nvPr>
        </p:nvSpPr>
        <p:spPr/>
        <p:txBody>
          <a:bodyPr>
            <a:normAutofit fontScale="92500" lnSpcReduction="10000"/>
          </a:bodyPr>
          <a:lstStyle/>
          <a:p>
            <a:endParaRPr lang="fr-FR" dirty="0" smtClean="0"/>
          </a:p>
          <a:p>
            <a:r>
              <a:rPr lang="fr-FR" dirty="0" smtClean="0"/>
              <a:t>1</a:t>
            </a:r>
            <a:r>
              <a:rPr lang="fr-FR" baseline="30000" dirty="0" smtClean="0"/>
              <a:t>ère</a:t>
            </a:r>
            <a:r>
              <a:rPr lang="fr-FR" dirty="0" smtClean="0"/>
              <a:t> </a:t>
            </a:r>
            <a:r>
              <a:rPr lang="fr-FR" dirty="0" err="1" smtClean="0"/>
              <a:t>catégo</a:t>
            </a:r>
            <a:r>
              <a:rPr lang="fr-FR" dirty="0" smtClean="0"/>
              <a:t>. Un montant forfaitaire de 500 000 francs CFA : (</a:t>
            </a:r>
            <a:r>
              <a:rPr lang="fr-FR" dirty="0" err="1" smtClean="0"/>
              <a:t>expl</a:t>
            </a:r>
            <a:r>
              <a:rPr lang="fr-FR" dirty="0"/>
              <a:t>.</a:t>
            </a:r>
            <a:r>
              <a:rPr lang="fr-FR" dirty="0" smtClean="0"/>
              <a:t> indications inexactes ou dénaturées à l’occasion d’une demande de renseignements ; absence de réponse dans le délai fixé lorsque le renseignement est demandé par voie de décision ; présentation incomplète, lors d’une vérification, des livres ou autres documents professionnels requis ; refus de se soumettre à une vérification ordonnée par voie de décision). </a:t>
            </a:r>
          </a:p>
          <a:p>
            <a:endParaRPr lang="fr-FR" dirty="0" smtClean="0"/>
          </a:p>
          <a:p>
            <a:r>
              <a:rPr lang="fr-FR" dirty="0" smtClean="0"/>
              <a:t>2</a:t>
            </a:r>
            <a:r>
              <a:rPr lang="fr-FR" baseline="30000" dirty="0" smtClean="0"/>
              <a:t>ème</a:t>
            </a:r>
            <a:r>
              <a:rPr lang="fr-FR" dirty="0" smtClean="0"/>
              <a:t> </a:t>
            </a:r>
            <a:r>
              <a:rPr lang="fr-FR" dirty="0" err="1" smtClean="0"/>
              <a:t>catégo</a:t>
            </a:r>
            <a:r>
              <a:rPr lang="fr-FR" dirty="0" smtClean="0"/>
              <a:t>. Montant de 500 000 à 100 000 000 francs CFA, il peut être porté à 10 % du chiffre d’affaires réalisé au cours de l’exercice précédent ou 10 % des actifs de ces entreprises. Ces amendes sont infligées lorsqu’une entreprise enfreint les dispositions de l’article 88 a ou b du Traité.</a:t>
            </a:r>
            <a:endParaRPr lang="fr-FR" dirty="0"/>
          </a:p>
        </p:txBody>
      </p:sp>
      <p:sp>
        <p:nvSpPr>
          <p:cNvPr id="4" name="Espace réservé du texte 3"/>
          <p:cNvSpPr>
            <a:spLocks noGrp="1"/>
          </p:cNvSpPr>
          <p:nvPr>
            <p:ph type="body" sz="half" idx="2"/>
          </p:nvPr>
        </p:nvSpPr>
        <p:spPr/>
        <p:txBody>
          <a:bodyPr>
            <a:normAutofit fontScale="92500"/>
          </a:bodyPr>
          <a:lstStyle/>
          <a:p>
            <a:pPr marL="285750" indent="-285750">
              <a:buFont typeface="Arial" panose="020B0604020202020204" pitchFamily="34" charset="0"/>
              <a:buChar char="•"/>
            </a:pPr>
            <a:r>
              <a:rPr lang="fr-FR" sz="2800" dirty="0" smtClean="0">
                <a:solidFill>
                  <a:srgbClr val="FF0000"/>
                </a:solidFill>
              </a:rPr>
              <a:t>Les amendes pour infraction à des infractions de procédures</a:t>
            </a:r>
          </a:p>
          <a:p>
            <a:pPr marL="285750" indent="-285750">
              <a:buFont typeface="Arial" panose="020B0604020202020204" pitchFamily="34" charset="0"/>
              <a:buChar char="•"/>
            </a:pPr>
            <a:r>
              <a:rPr lang="fr-FR" sz="2800" dirty="0" smtClean="0">
                <a:solidFill>
                  <a:srgbClr val="FF0000"/>
                </a:solidFill>
              </a:rPr>
              <a:t>Les amendes pour infraction à des règles de fond ont des montants sensiblement élevés</a:t>
            </a:r>
            <a:endParaRPr lang="fr-FR" sz="2800" dirty="0">
              <a:solidFill>
                <a:srgbClr val="FF0000"/>
              </a:solidFill>
            </a:endParaRPr>
          </a:p>
        </p:txBody>
      </p:sp>
    </p:spTree>
    <p:extLst>
      <p:ext uri="{BB962C8B-B14F-4D97-AF65-F5344CB8AC3E}">
        <p14:creationId xmlns:p14="http://schemas.microsoft.com/office/powerpoint/2010/main" val="40850856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t>V. Les sanctions: les astreintes</a:t>
            </a:r>
            <a:endParaRPr lang="fr-FR" sz="3600" b="1" dirty="0"/>
          </a:p>
        </p:txBody>
      </p:sp>
      <p:sp>
        <p:nvSpPr>
          <p:cNvPr id="3" name="Espace réservé du contenu 2"/>
          <p:cNvSpPr>
            <a:spLocks noGrp="1"/>
          </p:cNvSpPr>
          <p:nvPr>
            <p:ph idx="1"/>
          </p:nvPr>
        </p:nvSpPr>
        <p:spPr/>
        <p:txBody>
          <a:bodyPr>
            <a:normAutofit fontScale="92500" lnSpcReduction="10000"/>
          </a:bodyPr>
          <a:lstStyle/>
          <a:p>
            <a:endParaRPr lang="fr-FR" b="1" dirty="0" smtClean="0">
              <a:solidFill>
                <a:srgbClr val="FF0000"/>
              </a:solidFill>
            </a:endParaRPr>
          </a:p>
          <a:p>
            <a:pPr marL="0" indent="0">
              <a:buNone/>
            </a:pPr>
            <a:endParaRPr lang="fr-FR" b="1" dirty="0" smtClean="0">
              <a:solidFill>
                <a:srgbClr val="FF0000"/>
              </a:solidFill>
            </a:endParaRPr>
          </a:p>
          <a:p>
            <a:r>
              <a:rPr lang="fr-FR" sz="2800" b="1" dirty="0" smtClean="0">
                <a:solidFill>
                  <a:srgbClr val="FF0000"/>
                </a:solidFill>
              </a:rPr>
              <a:t>Mettre fin à une infraction;</a:t>
            </a:r>
            <a:r>
              <a:rPr lang="fr-FR" sz="2800" b="1" dirty="0" smtClean="0"/>
              <a:t> </a:t>
            </a:r>
          </a:p>
          <a:p>
            <a:pPr marL="0" indent="0">
              <a:buNone/>
            </a:pPr>
            <a:endParaRPr lang="fr-FR" sz="2800" b="1" dirty="0" smtClean="0"/>
          </a:p>
          <a:p>
            <a:r>
              <a:rPr lang="fr-FR" sz="2800" b="1" dirty="0" smtClean="0">
                <a:solidFill>
                  <a:srgbClr val="FF0000"/>
                </a:solidFill>
              </a:rPr>
              <a:t>Fournir de manière complète et exacte un renseignement qu’elle a demandé par voie de décision;</a:t>
            </a:r>
            <a:r>
              <a:rPr lang="fr-FR" sz="2800" b="1" dirty="0" smtClean="0"/>
              <a:t> </a:t>
            </a:r>
          </a:p>
          <a:p>
            <a:pPr marL="0" indent="0">
              <a:buNone/>
            </a:pPr>
            <a:endParaRPr lang="fr-FR" sz="2400" b="1" dirty="0" smtClean="0">
              <a:solidFill>
                <a:srgbClr val="FF0000"/>
              </a:solidFill>
            </a:endParaRPr>
          </a:p>
          <a:p>
            <a:r>
              <a:rPr lang="fr-FR" sz="2800" b="1" dirty="0" smtClean="0">
                <a:solidFill>
                  <a:srgbClr val="FF0000"/>
                </a:solidFill>
              </a:rPr>
              <a:t>Se soumettre à une vérification qu’elle a ordonnée par voie de décision.</a:t>
            </a:r>
            <a:endParaRPr lang="fr-FR" sz="2800" b="1" dirty="0">
              <a:solidFill>
                <a:srgbClr val="FF0000"/>
              </a:solidFill>
            </a:endParaRPr>
          </a:p>
        </p:txBody>
      </p:sp>
      <p:sp>
        <p:nvSpPr>
          <p:cNvPr id="4" name="Espace réservé du texte 3"/>
          <p:cNvSpPr>
            <a:spLocks noGrp="1"/>
          </p:cNvSpPr>
          <p:nvPr>
            <p:ph type="body" sz="half" idx="2"/>
          </p:nvPr>
        </p:nvSpPr>
        <p:spPr/>
        <p:txBody>
          <a:bodyPr>
            <a:normAutofit fontScale="92500" lnSpcReduction="10000"/>
          </a:bodyPr>
          <a:lstStyle/>
          <a:p>
            <a:r>
              <a:rPr lang="fr-FR" sz="2800" dirty="0" smtClean="0"/>
              <a:t>La Commission peut infliger aux entreprises des astreintes à raison de 50 000 à 1 000 000 francs CFA par jour de retard à compter de la date qu’elle fixe dans sa décision, pour les contraindre à :</a:t>
            </a:r>
            <a:endParaRPr lang="fr-FR" sz="2800" dirty="0"/>
          </a:p>
        </p:txBody>
      </p:sp>
    </p:spTree>
    <p:extLst>
      <p:ext uri="{BB962C8B-B14F-4D97-AF65-F5344CB8AC3E}">
        <p14:creationId xmlns:p14="http://schemas.microsoft.com/office/powerpoint/2010/main" val="23378264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t>Conclusion</a:t>
            </a:r>
            <a:r>
              <a:rPr lang="fr-FR" dirty="0" smtClean="0"/>
              <a:t> </a:t>
            </a:r>
            <a:endParaRPr lang="fr-FR" dirty="0"/>
          </a:p>
        </p:txBody>
      </p:sp>
      <p:sp>
        <p:nvSpPr>
          <p:cNvPr id="15" name="Espace réservé du contenu 14"/>
          <p:cNvSpPr>
            <a:spLocks noGrp="1"/>
          </p:cNvSpPr>
          <p:nvPr>
            <p:ph idx="1"/>
          </p:nvPr>
        </p:nvSpPr>
        <p:spPr/>
        <p:txBody>
          <a:bodyPr>
            <a:normAutofit/>
          </a:bodyPr>
          <a:lstStyle/>
          <a:p>
            <a:r>
              <a:rPr lang="fr-FR" dirty="0" smtClean="0"/>
              <a:t>La mondialisation des activités économiques, caractérisée par l’ouverture des marchés, la survie de la politique communautaire de la concurrence nécessite une coopération internationale dans un cadre bilatéral ou multilatéral.</a:t>
            </a:r>
          </a:p>
          <a:p>
            <a:r>
              <a:rPr lang="fr-FR" dirty="0" smtClean="0"/>
              <a:t>La coopération régionale pourra permettre de mobiliser les ressources et de mettre en place des politiques communes dans ce sens. </a:t>
            </a:r>
          </a:p>
          <a:p>
            <a:r>
              <a:rPr lang="fr-FR" dirty="0" smtClean="0"/>
              <a:t>Elle permettra également aux différents regroupements régionaux de mener une lutte contre les cartels internationaux en échangeant des informations. </a:t>
            </a:r>
            <a:endParaRPr lang="fr-FR" dirty="0"/>
          </a:p>
        </p:txBody>
      </p:sp>
      <p:sp>
        <p:nvSpPr>
          <p:cNvPr id="16" name="Espace réservé du texte 15"/>
          <p:cNvSpPr>
            <a:spLocks noGrp="1"/>
          </p:cNvSpPr>
          <p:nvPr>
            <p:ph type="body" sz="half" idx="2"/>
          </p:nvPr>
        </p:nvSpPr>
        <p:spPr/>
        <p:txBody>
          <a:bodyPr>
            <a:normAutofit fontScale="85000" lnSpcReduction="20000"/>
          </a:bodyPr>
          <a:lstStyle/>
          <a:p>
            <a:r>
              <a:rPr lang="fr-FR" sz="1900" b="1" dirty="0" smtClean="0"/>
              <a:t>La </a:t>
            </a:r>
            <a:r>
              <a:rPr lang="fr-FR" sz="1900" b="1" dirty="0"/>
              <a:t>politique communautaire de la concurrence </a:t>
            </a:r>
            <a:r>
              <a:rPr lang="fr-FR" sz="1900" b="1" dirty="0" smtClean="0"/>
              <a:t>poursuit: </a:t>
            </a:r>
          </a:p>
          <a:p>
            <a:endParaRPr lang="fr-FR" dirty="0"/>
          </a:p>
          <a:p>
            <a:pPr marL="285750" indent="-285750">
              <a:buFont typeface="Wingdings" panose="05000000000000000000" pitchFamily="2" charset="2"/>
              <a:buChar char="v"/>
            </a:pPr>
            <a:r>
              <a:rPr lang="fr-FR" sz="2200" dirty="0" smtClean="0"/>
              <a:t>Objectif </a:t>
            </a:r>
            <a:r>
              <a:rPr lang="fr-FR" sz="2200" dirty="0"/>
              <a:t>de promouvoir l’efficacité économique en assurant une répartition plus rationnelle des facteurs de production et en maintenant une structure économique concurrentielle</a:t>
            </a:r>
            <a:r>
              <a:rPr lang="fr-FR" sz="2200" dirty="0" smtClean="0"/>
              <a:t>,</a:t>
            </a:r>
          </a:p>
          <a:p>
            <a:pPr marL="285750" indent="-285750">
              <a:buFont typeface="Wingdings" panose="05000000000000000000" pitchFamily="2" charset="2"/>
              <a:buChar char="v"/>
            </a:pPr>
            <a:r>
              <a:rPr lang="fr-FR" sz="2200" dirty="0" smtClean="0"/>
              <a:t>Un </a:t>
            </a:r>
            <a:r>
              <a:rPr lang="fr-FR" sz="2200" dirty="0"/>
              <a:t>objectif primordial qui est d’assurer l’intégration des économies des États membres</a:t>
            </a:r>
          </a:p>
        </p:txBody>
      </p:sp>
    </p:spTree>
    <p:extLst>
      <p:ext uri="{BB962C8B-B14F-4D97-AF65-F5344CB8AC3E}">
        <p14:creationId xmlns:p14="http://schemas.microsoft.com/office/powerpoint/2010/main" val="15321550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smtClean="0"/>
              <a:t>Conclusion (suite)</a:t>
            </a:r>
            <a:endParaRPr lang="fr-FR" sz="3200" dirty="0"/>
          </a:p>
        </p:txBody>
      </p:sp>
      <p:sp>
        <p:nvSpPr>
          <p:cNvPr id="3" name="Espace réservé du contenu 2"/>
          <p:cNvSpPr>
            <a:spLocks noGrp="1"/>
          </p:cNvSpPr>
          <p:nvPr>
            <p:ph idx="1"/>
          </p:nvPr>
        </p:nvSpPr>
        <p:spPr/>
        <p:txBody>
          <a:bodyPr>
            <a:normAutofit lnSpcReduction="10000"/>
          </a:bodyPr>
          <a:lstStyle/>
          <a:p>
            <a:pPr>
              <a:buFont typeface="Wingdings" panose="05000000000000000000" pitchFamily="2" charset="2"/>
              <a:buChar char="Ø"/>
            </a:pPr>
            <a:endParaRPr lang="fr-FR" b="1" dirty="0" smtClean="0">
              <a:cs typeface="Arial" panose="020B0604020202020204" pitchFamily="34" charset="0"/>
            </a:endParaRPr>
          </a:p>
          <a:p>
            <a:pPr>
              <a:buFont typeface="Wingdings" panose="05000000000000000000" pitchFamily="2" charset="2"/>
              <a:buChar char="Ø"/>
            </a:pPr>
            <a:endParaRPr lang="fr-FR" b="1" dirty="0">
              <a:cs typeface="Arial" panose="020B0604020202020204" pitchFamily="34" charset="0"/>
            </a:endParaRPr>
          </a:p>
          <a:p>
            <a:pPr>
              <a:buFont typeface="Wingdings" panose="05000000000000000000" pitchFamily="2" charset="2"/>
              <a:buChar char="Ø"/>
            </a:pPr>
            <a:endParaRPr lang="fr-FR" b="1" dirty="0" smtClean="0">
              <a:cs typeface="Arial" panose="020B0604020202020204" pitchFamily="34" charset="0"/>
            </a:endParaRPr>
          </a:p>
          <a:p>
            <a:pPr>
              <a:buFont typeface="Wingdings" panose="05000000000000000000" pitchFamily="2" charset="2"/>
              <a:buChar char="Ø"/>
            </a:pPr>
            <a:r>
              <a:rPr lang="fr-FR" b="1" dirty="0" smtClean="0">
                <a:cs typeface="Arial" panose="020B0604020202020204" pitchFamily="34" charset="0"/>
              </a:rPr>
              <a:t>Réforme </a:t>
            </a:r>
            <a:r>
              <a:rPr lang="fr-FR" b="1" dirty="0">
                <a:cs typeface="Arial" panose="020B0604020202020204" pitchFamily="34" charset="0"/>
              </a:rPr>
              <a:t>du Traité pour une meilleure implication des </a:t>
            </a:r>
            <a:r>
              <a:rPr lang="fr-FR" b="1" dirty="0" smtClean="0">
                <a:cs typeface="Arial" panose="020B0604020202020204" pitchFamily="34" charset="0"/>
              </a:rPr>
              <a:t>SNC</a:t>
            </a:r>
            <a:endParaRPr lang="fr-FR" dirty="0" smtClean="0"/>
          </a:p>
          <a:p>
            <a:pPr>
              <a:buFont typeface="Wingdings" panose="05000000000000000000" pitchFamily="2" charset="2"/>
              <a:buChar char="Ø"/>
            </a:pPr>
            <a:r>
              <a:rPr lang="fr-FR" b="1" dirty="0" smtClean="0"/>
              <a:t>Suivre la </a:t>
            </a:r>
            <a:r>
              <a:rPr lang="fr-FR" dirty="0" smtClean="0"/>
              <a:t>r</a:t>
            </a:r>
            <a:r>
              <a:rPr lang="fr-FR" b="1" dirty="0" smtClean="0">
                <a:cs typeface="Arial" panose="020B0604020202020204" pitchFamily="34" charset="0"/>
              </a:rPr>
              <a:t>éforme </a:t>
            </a:r>
            <a:r>
              <a:rPr lang="fr-FR" b="1" dirty="0">
                <a:cs typeface="Arial" panose="020B0604020202020204" pitchFamily="34" charset="0"/>
              </a:rPr>
              <a:t>pour prise en compte de nouveaux concepts (clémence + conformité+ concentrations</a:t>
            </a:r>
            <a:r>
              <a:rPr lang="fr-FR" b="1" dirty="0" smtClean="0">
                <a:cs typeface="Arial" panose="020B0604020202020204" pitchFamily="34" charset="0"/>
              </a:rPr>
              <a:t>)</a:t>
            </a:r>
          </a:p>
          <a:p>
            <a:pPr>
              <a:buFont typeface="Wingdings" panose="05000000000000000000" pitchFamily="2" charset="2"/>
              <a:buChar char="Ø"/>
            </a:pPr>
            <a:r>
              <a:rPr lang="fr-FR" b="1" dirty="0" smtClean="0">
                <a:cs typeface="Arial" panose="020B0604020202020204" pitchFamily="34" charset="0"/>
              </a:rPr>
              <a:t>Encourager les deux organisations CEDEAO/UEMOA à finaliser leur protocole d’accord sur le partage des compétences</a:t>
            </a:r>
          </a:p>
          <a:p>
            <a:pPr>
              <a:buFont typeface="Wingdings" panose="05000000000000000000" pitchFamily="2" charset="2"/>
              <a:buChar char="Ø"/>
            </a:pPr>
            <a:r>
              <a:rPr lang="fr-FR" b="1" dirty="0">
                <a:cs typeface="Arial" panose="020B0604020202020204" pitchFamily="34" charset="0"/>
              </a:rPr>
              <a:t>Poursuivre les réformes au niveau du pays de la loi de 1999 afin de l’adapter à la nouvelle </a:t>
            </a:r>
            <a:r>
              <a:rPr lang="fr-FR" b="1" dirty="0" smtClean="0">
                <a:cs typeface="Arial" panose="020B0604020202020204" pitchFamily="34" charset="0"/>
              </a:rPr>
              <a:t>donne</a:t>
            </a:r>
          </a:p>
          <a:p>
            <a:pPr>
              <a:buFont typeface="Wingdings" panose="05000000000000000000" pitchFamily="2" charset="2"/>
              <a:buChar char="Ø"/>
            </a:pPr>
            <a:r>
              <a:rPr lang="fr-FR" b="1" dirty="0" smtClean="0">
                <a:cs typeface="Arial" panose="020B0604020202020204" pitchFamily="34" charset="0"/>
              </a:rPr>
              <a:t>Transposer les directives</a:t>
            </a:r>
          </a:p>
          <a:p>
            <a:pPr>
              <a:buFont typeface="Wingdings" panose="05000000000000000000" pitchFamily="2" charset="2"/>
              <a:buChar char="Ø"/>
            </a:pPr>
            <a:r>
              <a:rPr lang="fr-FR" b="1" dirty="0" smtClean="0">
                <a:cs typeface="Arial" panose="020B0604020202020204" pitchFamily="34" charset="0"/>
              </a:rPr>
              <a:t>Poursuivre la sensibilisation des acteurs</a:t>
            </a:r>
            <a:endParaRPr lang="fr-FR" b="1" dirty="0">
              <a:cs typeface="Arial" panose="020B0604020202020204" pitchFamily="34" charset="0"/>
            </a:endParaRPr>
          </a:p>
          <a:p>
            <a:pPr>
              <a:buFont typeface="Wingdings" panose="05000000000000000000" pitchFamily="2" charset="2"/>
              <a:buChar char="Ø"/>
            </a:pPr>
            <a:endParaRPr lang="fr-FR" b="1" dirty="0" smtClean="0">
              <a:cs typeface="Arial" panose="020B0604020202020204" pitchFamily="34" charset="0"/>
            </a:endParaRPr>
          </a:p>
          <a:p>
            <a:pPr>
              <a:buFont typeface="Wingdings" panose="05000000000000000000" pitchFamily="2" charset="2"/>
              <a:buChar char="Ø"/>
            </a:pPr>
            <a:endParaRPr lang="fr-FR" b="1" dirty="0" smtClean="0">
              <a:cs typeface="Arial" panose="020B0604020202020204" pitchFamily="34" charset="0"/>
            </a:endParaRPr>
          </a:p>
          <a:p>
            <a:endParaRPr lang="fr-FR" dirty="0"/>
          </a:p>
        </p:txBody>
      </p:sp>
      <p:sp>
        <p:nvSpPr>
          <p:cNvPr id="4" name="Espace réservé du texte 3"/>
          <p:cNvSpPr>
            <a:spLocks noGrp="1"/>
          </p:cNvSpPr>
          <p:nvPr>
            <p:ph type="body" sz="half" idx="2"/>
          </p:nvPr>
        </p:nvSpPr>
        <p:spPr/>
        <p:txBody>
          <a:bodyPr/>
          <a:lstStyle/>
          <a:p>
            <a:endParaRPr lang="fr-FR" dirty="0" smtClean="0"/>
          </a:p>
          <a:p>
            <a:endParaRPr lang="fr-FR" dirty="0"/>
          </a:p>
          <a:p>
            <a:endParaRPr lang="fr-FR" dirty="0" smtClean="0"/>
          </a:p>
          <a:p>
            <a:endParaRPr lang="fr-FR" dirty="0"/>
          </a:p>
          <a:p>
            <a:endParaRPr lang="fr-FR" dirty="0" smtClean="0"/>
          </a:p>
          <a:p>
            <a:r>
              <a:rPr lang="fr-FR" sz="2800" dirty="0" smtClean="0"/>
              <a:t>Prochaines étapes:</a:t>
            </a:r>
            <a:endParaRPr lang="fr-FR" dirty="0"/>
          </a:p>
        </p:txBody>
      </p:sp>
    </p:spTree>
    <p:extLst>
      <p:ext uri="{BB962C8B-B14F-4D97-AF65-F5344CB8AC3E}">
        <p14:creationId xmlns:p14="http://schemas.microsoft.com/office/powerpoint/2010/main" val="38687888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a:t>
            </a:r>
            <a:endParaRPr lang="fr-FR" dirty="0"/>
          </a:p>
        </p:txBody>
      </p:sp>
      <p:sp>
        <p:nvSpPr>
          <p:cNvPr id="3" name="Espace réservé du contenu 2"/>
          <p:cNvSpPr>
            <a:spLocks noGrp="1"/>
          </p:cNvSpPr>
          <p:nvPr>
            <p:ph idx="1"/>
          </p:nvPr>
        </p:nvSpPr>
        <p:spPr/>
        <p:txBody>
          <a:bodyPr>
            <a:normAutofit/>
          </a:bodyPr>
          <a:lstStyle/>
          <a:p>
            <a:endParaRPr lang="fr-FR" dirty="0" smtClean="0"/>
          </a:p>
          <a:p>
            <a:r>
              <a:rPr lang="fr-FR" dirty="0" smtClean="0"/>
              <a:t>Introduction </a:t>
            </a:r>
          </a:p>
          <a:p>
            <a:pPr marL="571500" indent="-571500">
              <a:buAutoNum type="romanUcPeriod"/>
            </a:pPr>
            <a:r>
              <a:rPr lang="fr-FR" dirty="0" smtClean="0"/>
              <a:t>Cadre </a:t>
            </a:r>
            <a:r>
              <a:rPr lang="fr-FR" dirty="0"/>
              <a:t>réglementaire </a:t>
            </a:r>
            <a:endParaRPr lang="fr-FR" dirty="0" smtClean="0"/>
          </a:p>
          <a:p>
            <a:pPr marL="571500" indent="-571500">
              <a:buAutoNum type="romanUcPeriod"/>
            </a:pPr>
            <a:r>
              <a:rPr lang="fr-FR" dirty="0" smtClean="0"/>
              <a:t>Cadre institutionnel</a:t>
            </a:r>
          </a:p>
          <a:p>
            <a:pPr marL="571500" indent="-571500">
              <a:buAutoNum type="romanUcPeriod"/>
            </a:pPr>
            <a:r>
              <a:rPr lang="fr-FR" dirty="0"/>
              <a:t>La coopération entre les commissions </a:t>
            </a:r>
            <a:endParaRPr lang="fr-FR" dirty="0" smtClean="0"/>
          </a:p>
          <a:p>
            <a:pPr marL="0" indent="0">
              <a:buNone/>
            </a:pPr>
            <a:r>
              <a:rPr lang="fr-FR" dirty="0"/>
              <a:t> </a:t>
            </a:r>
            <a:r>
              <a:rPr lang="fr-FR" dirty="0" smtClean="0"/>
              <a:t>        et </a:t>
            </a:r>
            <a:r>
              <a:rPr lang="fr-FR" dirty="0"/>
              <a:t>les autorités des états membres </a:t>
            </a:r>
            <a:endParaRPr lang="fr-FR" dirty="0" smtClean="0"/>
          </a:p>
          <a:p>
            <a:pPr marL="571500" indent="-571500">
              <a:buAutoNum type="romanUcPeriod"/>
            </a:pPr>
            <a:r>
              <a:rPr lang="fr-FR" dirty="0"/>
              <a:t>Les règles de procédure </a:t>
            </a:r>
            <a:endParaRPr lang="fr-FR" dirty="0" smtClean="0"/>
          </a:p>
          <a:p>
            <a:pPr marL="571500" indent="-571500">
              <a:buAutoNum type="romanUcPeriod"/>
            </a:pPr>
            <a:r>
              <a:rPr lang="fr-FR" dirty="0" smtClean="0"/>
              <a:t>Les sanctions</a:t>
            </a:r>
          </a:p>
          <a:p>
            <a:r>
              <a:rPr lang="fr-FR" dirty="0" smtClean="0"/>
              <a:t>Conclusion </a:t>
            </a:r>
            <a:endParaRPr lang="fr-FR" dirty="0"/>
          </a:p>
        </p:txBody>
      </p:sp>
    </p:spTree>
    <p:extLst>
      <p:ext uri="{BB962C8B-B14F-4D97-AF65-F5344CB8AC3E}">
        <p14:creationId xmlns:p14="http://schemas.microsoft.com/office/powerpoint/2010/main" val="3146228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pic>
        <p:nvPicPr>
          <p:cNvPr id="5" name="Espace réservé du conten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1646194"/>
            <a:ext cx="5181600" cy="3014749"/>
          </a:xfrm>
        </p:spPr>
      </p:pic>
      <p:sp>
        <p:nvSpPr>
          <p:cNvPr id="4" name="Espace réservé du texte 3"/>
          <p:cNvSpPr>
            <a:spLocks noGrp="1"/>
          </p:cNvSpPr>
          <p:nvPr>
            <p:ph type="body" sz="half" idx="2"/>
          </p:nvPr>
        </p:nvSpPr>
        <p:spPr/>
        <p:txBody>
          <a:bodyPr>
            <a:normAutofit fontScale="92500" lnSpcReduction="10000"/>
          </a:bodyPr>
          <a:lstStyle/>
          <a:p>
            <a:endParaRPr lang="fr-FR" sz="2800" b="1" i="1" dirty="0" smtClean="0"/>
          </a:p>
          <a:p>
            <a:endParaRPr lang="fr-FR" sz="2800" b="1" i="1" dirty="0"/>
          </a:p>
          <a:p>
            <a:endParaRPr lang="fr-FR" sz="2800" b="1" i="1" dirty="0" smtClean="0"/>
          </a:p>
          <a:p>
            <a:endParaRPr lang="fr-FR" sz="2800" b="1" i="1" dirty="0"/>
          </a:p>
          <a:p>
            <a:endParaRPr lang="fr-FR" sz="2800" b="1" i="1" dirty="0" smtClean="0"/>
          </a:p>
          <a:p>
            <a:endParaRPr lang="fr-FR" sz="2800" b="1" i="1" dirty="0"/>
          </a:p>
          <a:p>
            <a:endParaRPr lang="fr-FR" sz="2800" b="1" i="1" dirty="0" smtClean="0"/>
          </a:p>
          <a:p>
            <a:r>
              <a:rPr lang="fr-FR" sz="2800" b="1" i="1" dirty="0" smtClean="0"/>
              <a:t>Questions et réponses</a:t>
            </a:r>
            <a:endParaRPr lang="fr-FR" sz="2800" b="1" i="1" dirty="0"/>
          </a:p>
        </p:txBody>
      </p:sp>
    </p:spTree>
    <p:extLst>
      <p:ext uri="{BB962C8B-B14F-4D97-AF65-F5344CB8AC3E}">
        <p14:creationId xmlns:p14="http://schemas.microsoft.com/office/powerpoint/2010/main" val="1050447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lvl="0"/>
            <a:r>
              <a:rPr lang="fr-FR" dirty="0"/>
              <a:t>La politique de la concurrence est un instrument pour la promotion d’une économie de marché</a:t>
            </a:r>
          </a:p>
          <a:p>
            <a:pPr lvl="0"/>
            <a:r>
              <a:rPr lang="fr-FR" dirty="0"/>
              <a:t>Elle occupe une position centrale parmi les instruments essentiels des économies modernes</a:t>
            </a:r>
          </a:p>
          <a:p>
            <a:pPr lvl="0"/>
            <a:r>
              <a:rPr lang="fr-FR" dirty="0"/>
              <a:t> nombreux pays dont l’économie est émergente ; des pays en développement d’Afrique, d’Asie et d’Amérique latine sont en train d’instaurer de tels dispositifs</a:t>
            </a:r>
          </a:p>
          <a:p>
            <a:pPr lvl="0"/>
            <a:r>
              <a:rPr lang="fr-FR" dirty="0"/>
              <a:t>C’est l’exemple de notre pays qui a adopté sa politique de concurrence depuis la loi N°011/99 du 28 décembre 1999 portant organisation de la concurrence au Togo</a:t>
            </a:r>
          </a:p>
          <a:p>
            <a:pPr lvl="0"/>
            <a:r>
              <a:rPr lang="fr-FR" dirty="0"/>
              <a:t>Le Togo est membre fondateur de la CEDEAO et de l’EUMOA</a:t>
            </a:r>
          </a:p>
          <a:p>
            <a:endParaRPr lang="fr-FR" dirty="0"/>
          </a:p>
        </p:txBody>
      </p:sp>
    </p:spTree>
    <p:extLst>
      <p:ext uri="{BB962C8B-B14F-4D97-AF65-F5344CB8AC3E}">
        <p14:creationId xmlns:p14="http://schemas.microsoft.com/office/powerpoint/2010/main" val="2013949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 (suite)</a:t>
            </a:r>
            <a:endParaRPr lang="fr-FR" dirty="0"/>
          </a:p>
        </p:txBody>
      </p:sp>
      <p:sp>
        <p:nvSpPr>
          <p:cNvPr id="4" name="Espace réservé du texte 3"/>
          <p:cNvSpPr>
            <a:spLocks noGrp="1"/>
          </p:cNvSpPr>
          <p:nvPr>
            <p:ph type="body" idx="1"/>
          </p:nvPr>
        </p:nvSpPr>
        <p:spPr/>
        <p:txBody>
          <a:bodyPr/>
          <a:lstStyle/>
          <a:p>
            <a:endParaRPr lang="fr-FR" dirty="0" smtClean="0"/>
          </a:p>
          <a:p>
            <a:endParaRPr lang="fr-FR" dirty="0"/>
          </a:p>
          <a:p>
            <a:endParaRPr lang="fr-FR" dirty="0" smtClean="0"/>
          </a:p>
          <a:p>
            <a:endParaRPr lang="fr-FR" dirty="0"/>
          </a:p>
          <a:p>
            <a:endParaRPr lang="fr-FR" dirty="0" smtClean="0"/>
          </a:p>
          <a:p>
            <a:r>
              <a:rPr lang="fr-FR" sz="1800" b="1" dirty="0" smtClean="0"/>
              <a:t>La Communauté Economique des Etats de l'Afrique de l'Ouest (CEDEAO)</a:t>
            </a:r>
            <a:endParaRPr lang="fr-FR" sz="1800" b="1" dirty="0"/>
          </a:p>
        </p:txBody>
      </p:sp>
      <p:sp>
        <p:nvSpPr>
          <p:cNvPr id="5" name="Espace réservé du contenu 4"/>
          <p:cNvSpPr>
            <a:spLocks noGrp="1"/>
          </p:cNvSpPr>
          <p:nvPr>
            <p:ph sz="half" idx="2"/>
          </p:nvPr>
        </p:nvSpPr>
        <p:spPr/>
        <p:txBody>
          <a:bodyPr/>
          <a:lstStyle/>
          <a:p>
            <a:endParaRPr lang="fr-FR" dirty="0" smtClean="0"/>
          </a:p>
          <a:p>
            <a:r>
              <a:rPr lang="fr-FR" sz="2000" dirty="0" smtClean="0"/>
              <a:t>Portée sur les fonds baptismaux le </a:t>
            </a:r>
            <a:r>
              <a:rPr lang="fr-FR" sz="2000" dirty="0"/>
              <a:t>28 mai 1975 à Lagos au Nigéria (le traité de Lagos). </a:t>
            </a:r>
          </a:p>
          <a:p>
            <a:r>
              <a:rPr lang="fr-FR" sz="2000" dirty="0" smtClean="0"/>
              <a:t>Elle </a:t>
            </a:r>
            <a:r>
              <a:rPr lang="fr-FR" sz="2000" dirty="0"/>
              <a:t>a pour objectif de promouvoir la coopération et </a:t>
            </a:r>
            <a:r>
              <a:rPr lang="fr-FR" sz="2000" dirty="0" smtClean="0"/>
              <a:t>l'intégration</a:t>
            </a:r>
            <a:endParaRPr lang="fr-FR" sz="2000" dirty="0"/>
          </a:p>
        </p:txBody>
      </p:sp>
      <p:sp>
        <p:nvSpPr>
          <p:cNvPr id="6" name="Espace réservé du texte 5"/>
          <p:cNvSpPr>
            <a:spLocks noGrp="1"/>
          </p:cNvSpPr>
          <p:nvPr>
            <p:ph type="body" sz="quarter" idx="3"/>
          </p:nvPr>
        </p:nvSpPr>
        <p:spPr/>
        <p:txBody>
          <a:bodyPr/>
          <a:lstStyle/>
          <a:p>
            <a:r>
              <a:rPr lang="fr-FR" sz="1800" b="1" dirty="0" smtClean="0"/>
              <a:t>Union Economique et Monétaire Ouest Africaine (UEMOA)</a:t>
            </a:r>
            <a:endParaRPr lang="fr-FR" sz="1800" b="1" dirty="0"/>
          </a:p>
        </p:txBody>
      </p:sp>
      <p:sp>
        <p:nvSpPr>
          <p:cNvPr id="7" name="Espace réservé du contenu 6"/>
          <p:cNvSpPr>
            <a:spLocks noGrp="1"/>
          </p:cNvSpPr>
          <p:nvPr>
            <p:ph sz="quarter" idx="4"/>
          </p:nvPr>
        </p:nvSpPr>
        <p:spPr/>
        <p:txBody>
          <a:bodyPr>
            <a:normAutofit lnSpcReduction="10000"/>
          </a:bodyPr>
          <a:lstStyle/>
          <a:p>
            <a:pPr marL="0" indent="0">
              <a:buNone/>
            </a:pPr>
            <a:endParaRPr lang="fr-FR" dirty="0" smtClean="0"/>
          </a:p>
          <a:p>
            <a:r>
              <a:rPr lang="fr-FR" dirty="0" smtClean="0"/>
              <a:t>Créée </a:t>
            </a:r>
            <a:r>
              <a:rPr lang="fr-FR" dirty="0"/>
              <a:t>le 10 janvier 1994 à Dakar au Sénégal, </a:t>
            </a:r>
            <a:endParaRPr lang="fr-FR" b="1" dirty="0" smtClean="0"/>
          </a:p>
          <a:p>
            <a:r>
              <a:rPr lang="fr-FR" dirty="0" smtClean="0"/>
              <a:t>Union </a:t>
            </a:r>
            <a:r>
              <a:rPr lang="fr-FR" dirty="0"/>
              <a:t>se fixe comme premier objectif de renforcer la compétitivité des activités économiques et financières des États membres dans le cadre d’un marché ouvert et concurrentiel et d’un environnement juridique rationalisé et harmonisé. </a:t>
            </a:r>
          </a:p>
          <a:p>
            <a:pPr marL="0" indent="0">
              <a:buNone/>
            </a:pPr>
            <a:endParaRPr lang="fr-FR" dirty="0"/>
          </a:p>
        </p:txBody>
      </p:sp>
    </p:spTree>
    <p:extLst>
      <p:ext uri="{BB962C8B-B14F-4D97-AF65-F5344CB8AC3E}">
        <p14:creationId xmlns:p14="http://schemas.microsoft.com/office/powerpoint/2010/main" val="4581059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smtClean="0"/>
              <a:t>Introduction (fin)</a:t>
            </a:r>
            <a:endParaRPr lang="fr-FR" dirty="0"/>
          </a:p>
        </p:txBody>
      </p:sp>
      <p:graphicFrame>
        <p:nvGraphicFramePr>
          <p:cNvPr id="10" name="Espace réservé du contenu 9"/>
          <p:cNvGraphicFramePr>
            <a:graphicFrameLocks noGrp="1"/>
          </p:cNvGraphicFramePr>
          <p:nvPr>
            <p:ph idx="1"/>
            <p:extLst>
              <p:ext uri="{D42A27DB-BD31-4B8C-83A1-F6EECF244321}">
                <p14:modId xmlns:p14="http://schemas.microsoft.com/office/powerpoint/2010/main" val="169581828"/>
              </p:ext>
            </p:extLst>
          </p:nvPr>
        </p:nvGraphicFramePr>
        <p:xfrm>
          <a:off x="2589213" y="1572425"/>
          <a:ext cx="8915400" cy="48027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6753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78771"/>
            <a:ext cx="10515600" cy="822740"/>
          </a:xfrm>
        </p:spPr>
        <p:txBody>
          <a:bodyPr/>
          <a:lstStyle/>
          <a:p>
            <a:pPr lvl="0"/>
            <a:r>
              <a:rPr lang="fr-FR" b="1" dirty="0" smtClean="0"/>
              <a:t>I. Cadre </a:t>
            </a:r>
            <a:r>
              <a:rPr lang="fr-FR" b="1" dirty="0"/>
              <a:t>réglementaire </a:t>
            </a:r>
            <a:endParaRPr lang="fr-FR" dirty="0"/>
          </a:p>
        </p:txBody>
      </p:sp>
      <p:sp>
        <p:nvSpPr>
          <p:cNvPr id="4" name="Espace réservé du texte 3"/>
          <p:cNvSpPr>
            <a:spLocks noGrp="1"/>
          </p:cNvSpPr>
          <p:nvPr>
            <p:ph type="body" idx="1"/>
          </p:nvPr>
        </p:nvSpPr>
        <p:spPr/>
        <p:txBody>
          <a:bodyPr>
            <a:normAutofit fontScale="47500" lnSpcReduction="20000"/>
          </a:bodyPr>
          <a:lstStyle/>
          <a:p>
            <a:endParaRPr lang="fr-FR" dirty="0" smtClean="0"/>
          </a:p>
          <a:p>
            <a:pPr algn="ctr"/>
            <a:r>
              <a:rPr lang="fr-FR" sz="3800" b="1" dirty="0" smtClean="0"/>
              <a:t>Le </a:t>
            </a:r>
            <a:r>
              <a:rPr lang="fr-FR" sz="3800" b="1" dirty="0"/>
              <a:t>Traité de la CEDEAO </a:t>
            </a:r>
            <a:endParaRPr lang="fr-FR" b="1" dirty="0"/>
          </a:p>
          <a:p>
            <a:endParaRPr lang="fr-FR" dirty="0"/>
          </a:p>
        </p:txBody>
      </p:sp>
      <p:sp>
        <p:nvSpPr>
          <p:cNvPr id="5" name="Espace réservé du contenu 4"/>
          <p:cNvSpPr>
            <a:spLocks noGrp="1"/>
          </p:cNvSpPr>
          <p:nvPr>
            <p:ph sz="half" idx="2"/>
          </p:nvPr>
        </p:nvSpPr>
        <p:spPr/>
        <p:txBody>
          <a:bodyPr>
            <a:normAutofit fontScale="47500" lnSpcReduction="20000"/>
          </a:bodyPr>
          <a:lstStyle/>
          <a:p>
            <a:r>
              <a:rPr lang="fr-FR" sz="2900" dirty="0" smtClean="0"/>
              <a:t>Recommandation </a:t>
            </a:r>
            <a:r>
              <a:rPr lang="fr-FR" sz="2900" dirty="0"/>
              <a:t>du Comité Ministériel de Suivi pour l’harmonisation des politiques en vue de l’élaboration d’un cadre réglementaire communautaire en  matière de Concurrence dans l’espace CEDEAO.  </a:t>
            </a:r>
          </a:p>
          <a:p>
            <a:pPr lvl="0"/>
            <a:r>
              <a:rPr lang="fr-FR" sz="2900" dirty="0"/>
              <a:t>Un document du cadre régional de la politique de la concurrence</a:t>
            </a:r>
          </a:p>
          <a:p>
            <a:pPr lvl="0"/>
            <a:r>
              <a:rPr lang="fr-FR" sz="2900" dirty="0"/>
              <a:t>Deux actes additionnels :</a:t>
            </a:r>
          </a:p>
          <a:p>
            <a:pPr lvl="0"/>
            <a:r>
              <a:rPr lang="fr-FR" sz="2900" dirty="0"/>
              <a:t>actes additionnel A/AS.1/12/2008 portant adoption des règles communautaires de la concurrence et de ses modalités d’application au sein de la CEDEAO </a:t>
            </a:r>
          </a:p>
          <a:p>
            <a:pPr lvl="0"/>
            <a:r>
              <a:rPr lang="fr-FR" sz="2900" dirty="0"/>
              <a:t>actes additionnel A/AS.2/12/2008 portant création, attributions et  fonctionnement de l’ARCC.</a:t>
            </a:r>
          </a:p>
          <a:p>
            <a:endParaRPr lang="fr-FR" dirty="0"/>
          </a:p>
        </p:txBody>
      </p:sp>
      <p:sp>
        <p:nvSpPr>
          <p:cNvPr id="6" name="Espace réservé du texte 5"/>
          <p:cNvSpPr>
            <a:spLocks noGrp="1"/>
          </p:cNvSpPr>
          <p:nvPr>
            <p:ph type="body" sz="quarter" idx="3"/>
          </p:nvPr>
        </p:nvSpPr>
        <p:spPr/>
        <p:txBody>
          <a:bodyPr>
            <a:normAutofit fontScale="47500" lnSpcReduction="20000"/>
          </a:bodyPr>
          <a:lstStyle/>
          <a:p>
            <a:endParaRPr lang="fr-FR" dirty="0" smtClean="0"/>
          </a:p>
          <a:p>
            <a:pPr algn="ctr"/>
            <a:r>
              <a:rPr lang="fr-FR" sz="3800" b="1" dirty="0" smtClean="0"/>
              <a:t>Le </a:t>
            </a:r>
            <a:r>
              <a:rPr lang="fr-FR" sz="3800" b="1" dirty="0"/>
              <a:t>traité de l’UEMOA</a:t>
            </a:r>
          </a:p>
          <a:p>
            <a:endParaRPr lang="fr-FR" dirty="0"/>
          </a:p>
        </p:txBody>
      </p:sp>
      <p:sp>
        <p:nvSpPr>
          <p:cNvPr id="7" name="Espace réservé du contenu 6"/>
          <p:cNvSpPr>
            <a:spLocks noGrp="1"/>
          </p:cNvSpPr>
          <p:nvPr>
            <p:ph sz="quarter" idx="4"/>
          </p:nvPr>
        </p:nvSpPr>
        <p:spPr/>
        <p:txBody>
          <a:bodyPr>
            <a:normAutofit fontScale="70000" lnSpcReduction="20000"/>
          </a:bodyPr>
          <a:lstStyle/>
          <a:p>
            <a:pPr lvl="0"/>
            <a:r>
              <a:rPr lang="fr-FR" dirty="0"/>
              <a:t>Article 4 : renforcer la compétitivité des activités économiques et financières des Etats membres dans le cadre d’un marché ouvert et concurrentiel ;</a:t>
            </a:r>
          </a:p>
          <a:p>
            <a:pPr lvl="0"/>
            <a:r>
              <a:rPr lang="fr-FR" dirty="0"/>
              <a:t>Article 76 : Marché Commun et règles de concurrence (politique commune)</a:t>
            </a:r>
          </a:p>
          <a:p>
            <a:pPr lvl="0"/>
            <a:r>
              <a:rPr lang="fr-FR" dirty="0"/>
              <a:t>Article 88 : les pratiques interdites</a:t>
            </a:r>
          </a:p>
          <a:p>
            <a:pPr lvl="0"/>
            <a:r>
              <a:rPr lang="fr-FR" dirty="0"/>
              <a:t>Article 89 : le Conseil, statuant à la majorité des deux tiers (2/3) de ses membres et sur proposition de la Commission, arrête par voie de règlements, les dispositions utiles pour faciliter l’application des interdictions énoncées à l’article 88</a:t>
            </a:r>
          </a:p>
          <a:p>
            <a:r>
              <a:rPr lang="fr-FR" dirty="0"/>
              <a:t>Article 90 : la Commission est chargée, sous le contrôle de la Cour de Justice, de l’application des règles de concurrence prescrites par les articles 88 et 89</a:t>
            </a:r>
          </a:p>
        </p:txBody>
      </p:sp>
    </p:spTree>
    <p:extLst>
      <p:ext uri="{BB962C8B-B14F-4D97-AF65-F5344CB8AC3E}">
        <p14:creationId xmlns:p14="http://schemas.microsoft.com/office/powerpoint/2010/main" val="1413435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t>I. </a:t>
            </a:r>
            <a:r>
              <a:rPr lang="fr-FR" sz="3600" b="1" dirty="0" smtClean="0"/>
              <a:t>Cadre règlementaire: </a:t>
            </a:r>
            <a:r>
              <a:rPr lang="fr-FR" sz="3600" dirty="0" smtClean="0"/>
              <a:t>Les règlements</a:t>
            </a:r>
            <a:endParaRPr lang="fr-FR" dirty="0"/>
          </a:p>
        </p:txBody>
      </p:sp>
      <p:sp>
        <p:nvSpPr>
          <p:cNvPr id="3" name="Espace réservé du texte 2"/>
          <p:cNvSpPr>
            <a:spLocks noGrp="1"/>
          </p:cNvSpPr>
          <p:nvPr>
            <p:ph type="body" idx="1"/>
          </p:nvPr>
        </p:nvSpPr>
        <p:spPr/>
        <p:txBody>
          <a:bodyPr>
            <a:normAutofit fontScale="55000" lnSpcReduction="20000"/>
          </a:bodyPr>
          <a:lstStyle/>
          <a:p>
            <a:endParaRPr lang="fr-FR" dirty="0" smtClean="0"/>
          </a:p>
          <a:p>
            <a:r>
              <a:rPr lang="fr-FR" sz="2900" b="1" dirty="0" smtClean="0"/>
              <a:t>Au niveau de la CEDEAO </a:t>
            </a:r>
          </a:p>
          <a:p>
            <a:endParaRPr lang="fr-FR" dirty="0"/>
          </a:p>
        </p:txBody>
      </p:sp>
      <p:sp>
        <p:nvSpPr>
          <p:cNvPr id="4" name="Espace réservé du contenu 3"/>
          <p:cNvSpPr>
            <a:spLocks noGrp="1"/>
          </p:cNvSpPr>
          <p:nvPr>
            <p:ph sz="half" idx="2"/>
          </p:nvPr>
        </p:nvSpPr>
        <p:spPr/>
        <p:txBody>
          <a:bodyPr>
            <a:normAutofit/>
          </a:bodyPr>
          <a:lstStyle/>
          <a:p>
            <a:pPr lvl="0"/>
            <a:endParaRPr lang="fr-FR" dirty="0" smtClean="0"/>
          </a:p>
          <a:p>
            <a:pPr lvl="0"/>
            <a:r>
              <a:rPr lang="fr-FR" dirty="0" smtClean="0"/>
              <a:t>le </a:t>
            </a:r>
            <a:r>
              <a:rPr lang="fr-FR" dirty="0"/>
              <a:t>projet de Règlements de procédure de l’ARCC ; </a:t>
            </a:r>
          </a:p>
          <a:p>
            <a:pPr lvl="0"/>
            <a:r>
              <a:rPr lang="fr-FR" dirty="0"/>
              <a:t>le projet de Règlement des fusions et acquisitions; </a:t>
            </a:r>
          </a:p>
          <a:p>
            <a:pPr lvl="0"/>
            <a:r>
              <a:rPr lang="fr-FR" dirty="0"/>
              <a:t>le projet de règlement relatif aux règles et procédures de clémence et de conformité en matière de concurrence au sein de la CEDEAO</a:t>
            </a:r>
          </a:p>
          <a:p>
            <a:endParaRPr lang="fr-FR" dirty="0"/>
          </a:p>
        </p:txBody>
      </p:sp>
      <p:sp>
        <p:nvSpPr>
          <p:cNvPr id="5" name="Espace réservé du texte 4"/>
          <p:cNvSpPr>
            <a:spLocks noGrp="1"/>
          </p:cNvSpPr>
          <p:nvPr>
            <p:ph type="body" sz="quarter" idx="3"/>
          </p:nvPr>
        </p:nvSpPr>
        <p:spPr/>
        <p:txBody>
          <a:bodyPr>
            <a:normAutofit fontScale="47500" lnSpcReduction="20000"/>
          </a:bodyPr>
          <a:lstStyle/>
          <a:p>
            <a:endParaRPr lang="fr-FR" dirty="0" smtClean="0"/>
          </a:p>
          <a:p>
            <a:r>
              <a:rPr lang="fr-FR" sz="3300" b="1" dirty="0" smtClean="0"/>
              <a:t>Au niveau de l’UEMOA </a:t>
            </a:r>
          </a:p>
          <a:p>
            <a:endParaRPr lang="fr-FR" dirty="0"/>
          </a:p>
        </p:txBody>
      </p:sp>
      <p:sp>
        <p:nvSpPr>
          <p:cNvPr id="6" name="Espace réservé du contenu 5"/>
          <p:cNvSpPr>
            <a:spLocks noGrp="1"/>
          </p:cNvSpPr>
          <p:nvPr>
            <p:ph sz="quarter" idx="4"/>
          </p:nvPr>
        </p:nvSpPr>
        <p:spPr/>
        <p:txBody>
          <a:bodyPr>
            <a:normAutofit fontScale="85000" lnSpcReduction="10000"/>
          </a:bodyPr>
          <a:lstStyle/>
          <a:p>
            <a:pPr lvl="0"/>
            <a:endParaRPr lang="fr-FR" dirty="0" smtClean="0"/>
          </a:p>
          <a:p>
            <a:pPr marL="0" lvl="0" indent="0">
              <a:buNone/>
            </a:pPr>
            <a:endParaRPr lang="fr-FR" dirty="0" smtClean="0"/>
          </a:p>
          <a:p>
            <a:pPr lvl="0"/>
            <a:r>
              <a:rPr lang="fr-FR" dirty="0" smtClean="0"/>
              <a:t>le </a:t>
            </a:r>
            <a:r>
              <a:rPr lang="fr-FR" dirty="0"/>
              <a:t>Règlement n°02/2002/CM/UEMOA relatif  aux pratiques </a:t>
            </a:r>
            <a:r>
              <a:rPr lang="fr-FR" dirty="0" smtClean="0"/>
              <a:t>anticoncurrentielles;</a:t>
            </a:r>
            <a:endParaRPr lang="fr-FR" dirty="0"/>
          </a:p>
          <a:p>
            <a:pPr lvl="0"/>
            <a:r>
              <a:rPr lang="fr-FR" dirty="0"/>
              <a:t> le Règlement n°03/2002/CM/UEMOA relatif aux procédures applicables aux ententes et abus de position dominante à l’intérieur de l’Union Economique et Monétaire Ouest Africaine ;</a:t>
            </a:r>
          </a:p>
          <a:p>
            <a:pPr lvl="0"/>
            <a:r>
              <a:rPr lang="fr-FR" dirty="0"/>
              <a:t> le Règlement n°4/2002/CM/UEMOA relatif aux aides d’Etat à l’intérieur de l’UEMOA et aux modalités d’application de l’article 88 (c) du traité </a:t>
            </a:r>
          </a:p>
        </p:txBody>
      </p:sp>
    </p:spTree>
    <p:extLst>
      <p:ext uri="{BB962C8B-B14F-4D97-AF65-F5344CB8AC3E}">
        <p14:creationId xmlns:p14="http://schemas.microsoft.com/office/powerpoint/2010/main" val="6170471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I. Cadre règlementaire: </a:t>
            </a:r>
            <a:r>
              <a:rPr lang="fr-FR" dirty="0" smtClean="0"/>
              <a:t>Les directives</a:t>
            </a:r>
            <a:endParaRPr lang="fr-FR" dirty="0"/>
          </a:p>
        </p:txBody>
      </p:sp>
      <p:sp>
        <p:nvSpPr>
          <p:cNvPr id="3" name="Espace réservé du texte 2"/>
          <p:cNvSpPr>
            <a:spLocks noGrp="1"/>
          </p:cNvSpPr>
          <p:nvPr>
            <p:ph type="body" idx="1"/>
          </p:nvPr>
        </p:nvSpPr>
        <p:spPr/>
        <p:txBody>
          <a:bodyPr/>
          <a:lstStyle/>
          <a:p>
            <a:r>
              <a:rPr lang="fr-FR" dirty="0" smtClean="0"/>
              <a:t>CEDEAO</a:t>
            </a:r>
            <a:endParaRPr lang="fr-FR" dirty="0"/>
          </a:p>
        </p:txBody>
      </p:sp>
      <p:sp>
        <p:nvSpPr>
          <p:cNvPr id="4" name="Espace réservé du contenu 3"/>
          <p:cNvSpPr>
            <a:spLocks noGrp="1"/>
          </p:cNvSpPr>
          <p:nvPr>
            <p:ph sz="half" idx="2"/>
          </p:nvPr>
        </p:nvSpPr>
        <p:spPr/>
        <p:txBody>
          <a:bodyPr>
            <a:noAutofit/>
          </a:bodyPr>
          <a:lstStyle/>
          <a:p>
            <a:pPr lvl="0"/>
            <a:r>
              <a:rPr lang="fr-FR" sz="2000" dirty="0"/>
              <a:t>Projet de directive relative à la protection des consommateurs</a:t>
            </a:r>
          </a:p>
          <a:p>
            <a:r>
              <a:rPr lang="fr-FR" sz="2000" dirty="0"/>
              <a:t>le  projet  de  Mémorandum  d’Entente  (MOU)  standard  devant constituer  la  base  de  collaboration  entre  l’ARCC  et  les  autorités  nationales  de  la concurrence des Etats membres</a:t>
            </a:r>
          </a:p>
        </p:txBody>
      </p:sp>
      <p:sp>
        <p:nvSpPr>
          <p:cNvPr id="5" name="Espace réservé du texte 4"/>
          <p:cNvSpPr>
            <a:spLocks noGrp="1"/>
          </p:cNvSpPr>
          <p:nvPr>
            <p:ph type="body" sz="quarter" idx="3"/>
          </p:nvPr>
        </p:nvSpPr>
        <p:spPr/>
        <p:txBody>
          <a:bodyPr/>
          <a:lstStyle/>
          <a:p>
            <a:r>
              <a:rPr lang="fr-FR" dirty="0" smtClean="0"/>
              <a:t>UEMOA</a:t>
            </a:r>
            <a:endParaRPr lang="fr-FR" dirty="0"/>
          </a:p>
        </p:txBody>
      </p:sp>
      <p:sp>
        <p:nvSpPr>
          <p:cNvPr id="6" name="Espace réservé du contenu 5"/>
          <p:cNvSpPr>
            <a:spLocks noGrp="1"/>
          </p:cNvSpPr>
          <p:nvPr>
            <p:ph sz="quarter" idx="4"/>
          </p:nvPr>
        </p:nvSpPr>
        <p:spPr/>
        <p:txBody>
          <a:bodyPr>
            <a:normAutofit fontScale="92500" lnSpcReduction="20000"/>
          </a:bodyPr>
          <a:lstStyle/>
          <a:p>
            <a:pPr lvl="0"/>
            <a:r>
              <a:rPr lang="fr-FR" dirty="0"/>
              <a:t>la Directive n°01/2002/CM/UEMOA relative à la transparence des relations financières entre, d’une part les Etats membres et les entreprises publiques et d’autre part, entre les Etats membres et les Organisations internationales ou étrangères ;</a:t>
            </a:r>
          </a:p>
          <a:p>
            <a:r>
              <a:rPr lang="fr-FR" dirty="0"/>
              <a:t> la Directive n°02/2002/CM/UEMOA relative à la coopération entre la Commission et  les structures nationales de concurrence des Etats membres pour l’application des articles 88, 89 et 90 du traité de l’UEMOA</a:t>
            </a:r>
          </a:p>
        </p:txBody>
      </p:sp>
    </p:spTree>
    <p:extLst>
      <p:ext uri="{BB962C8B-B14F-4D97-AF65-F5344CB8AC3E}">
        <p14:creationId xmlns:p14="http://schemas.microsoft.com/office/powerpoint/2010/main" val="4293782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noAutofit/>
          </a:bodyPr>
          <a:lstStyle/>
          <a:p>
            <a:r>
              <a:rPr lang="fr-FR" b="1" dirty="0" smtClean="0"/>
              <a:t>I. </a:t>
            </a:r>
            <a:r>
              <a:rPr lang="fr-FR" b="1" dirty="0" smtClean="0">
                <a:latin typeface="+mn-lt"/>
              </a:rPr>
              <a:t>Cadre règlementaire: dispositions de fond</a:t>
            </a:r>
            <a:endParaRPr lang="fr-FR" b="1" dirty="0">
              <a:latin typeface="+mn-lt"/>
            </a:endParaRPr>
          </a:p>
        </p:txBody>
      </p:sp>
      <p:graphicFrame>
        <p:nvGraphicFramePr>
          <p:cNvPr id="13" name="Espace réservé du contenu 12"/>
          <p:cNvGraphicFramePr>
            <a:graphicFrameLocks noGrp="1"/>
          </p:cNvGraphicFramePr>
          <p:nvPr>
            <p:ph idx="1"/>
            <p:extLst>
              <p:ext uri="{D42A27DB-BD31-4B8C-83A1-F6EECF244321}">
                <p14:modId xmlns:p14="http://schemas.microsoft.com/office/powerpoint/2010/main" val="242593492"/>
              </p:ext>
            </p:extLst>
          </p:nvPr>
        </p:nvGraphicFramePr>
        <p:xfrm>
          <a:off x="6323013" y="446088"/>
          <a:ext cx="5181600" cy="5414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Espace réservé du texte 11"/>
          <p:cNvSpPr>
            <a:spLocks noGrp="1"/>
          </p:cNvSpPr>
          <p:nvPr>
            <p:ph type="body" sz="half" idx="2"/>
          </p:nvPr>
        </p:nvSpPr>
        <p:spPr/>
        <p:txBody>
          <a:bodyPr>
            <a:normAutofit fontScale="70000" lnSpcReduction="20000"/>
          </a:bodyPr>
          <a:lstStyle/>
          <a:p>
            <a:endParaRPr lang="fr-FR" dirty="0" smtClean="0"/>
          </a:p>
          <a:p>
            <a:pPr marL="342900" lvl="0" indent="-342900">
              <a:buFont typeface="Wingdings" panose="05000000000000000000" pitchFamily="2" charset="2"/>
              <a:buChar char="q"/>
            </a:pPr>
            <a:r>
              <a:rPr lang="fr-FR" sz="2300" b="1" dirty="0" smtClean="0"/>
              <a:t>Cadre juridique de la PCC: 3  piliers de la PCC</a:t>
            </a:r>
          </a:p>
          <a:p>
            <a:pPr marL="342900" lvl="0" indent="-342900">
              <a:buFont typeface="Wingdings" panose="05000000000000000000" pitchFamily="2" charset="2"/>
              <a:buChar char="q"/>
            </a:pPr>
            <a:r>
              <a:rPr lang="fr-FR" sz="2400" b="1" dirty="0" smtClean="0"/>
              <a:t>Pratiques anticoncurrentielles imputables aux Etats: </a:t>
            </a:r>
            <a:r>
              <a:rPr lang="fr-FR" sz="2400" dirty="0" smtClean="0"/>
              <a:t>L’article 6 du Règlement 02/2002/CM/UEMOA du 23 mai 2002 qui institue cette catégorie dépasse le cadre tracé par l’article 88 du Traité dont les interdictions concernent les ententes, les abus de position dominante et les aides publiques.</a:t>
            </a:r>
            <a:endParaRPr lang="fr-FR" sz="2400" dirty="0" smtClean="0"/>
          </a:p>
          <a:p>
            <a:pPr marL="342900" lvl="0" indent="-342900">
              <a:buFont typeface="Wingdings" panose="05000000000000000000" pitchFamily="2" charset="2"/>
              <a:buChar char="q"/>
            </a:pPr>
            <a:r>
              <a:rPr lang="fr-FR" sz="2400" b="1" dirty="0" smtClean="0"/>
              <a:t>Fusions acquisitions </a:t>
            </a:r>
            <a:r>
              <a:rPr lang="fr-FR" sz="2400" dirty="0" smtClean="0"/>
              <a:t>(art. 7 CEDEAO)/ Projet en cours à l’UEMOA</a:t>
            </a:r>
          </a:p>
          <a:p>
            <a:endParaRPr lang="fr-FR" sz="2400" dirty="0"/>
          </a:p>
        </p:txBody>
      </p:sp>
    </p:spTree>
    <p:extLst>
      <p:ext uri="{BB962C8B-B14F-4D97-AF65-F5344CB8AC3E}">
        <p14:creationId xmlns:p14="http://schemas.microsoft.com/office/powerpoint/2010/main" val="71975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3947</TotalTime>
  <Words>1643</Words>
  <Application>Microsoft Office PowerPoint</Application>
  <PresentationFormat>Grand écran</PresentationFormat>
  <Paragraphs>181</Paragraphs>
  <Slides>20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Century Gothic</vt:lpstr>
      <vt:lpstr>Wingdings</vt:lpstr>
      <vt:lpstr>Wingdings 3</vt:lpstr>
      <vt:lpstr>Brin</vt:lpstr>
      <vt:lpstr>Atelier de renforcement des capacités des acteurs du commerce sur le droit et la politique de la concurrence</vt:lpstr>
      <vt:lpstr>Sommaire</vt:lpstr>
      <vt:lpstr>Présentation PowerPoint</vt:lpstr>
      <vt:lpstr>Introduction (suite)</vt:lpstr>
      <vt:lpstr>Introduction (fin)</vt:lpstr>
      <vt:lpstr>I. Cadre réglementaire </vt:lpstr>
      <vt:lpstr>I. Cadre règlementaire: Les règlements</vt:lpstr>
      <vt:lpstr>I. Cadre règlementaire: Les directives</vt:lpstr>
      <vt:lpstr>I. Cadre règlementaire: dispositions de fond</vt:lpstr>
      <vt:lpstr>        I. Cadre règlementaire: prise en compte de nouveaux concepts</vt:lpstr>
      <vt:lpstr>  II. Cadre institutionnel: Les organes communautaires   </vt:lpstr>
      <vt:lpstr>II. Cadre institutionnel: Particularités CEDEAO </vt:lpstr>
      <vt:lpstr>       II. Cadre institutionnel: Les autorités des états membres </vt:lpstr>
      <vt:lpstr>III. La coopération entre les commissions et les autorités des états membres </vt:lpstr>
      <vt:lpstr>IV. Les règles de procédure </vt:lpstr>
      <vt:lpstr>V. Les sanctions: les amendes</vt:lpstr>
      <vt:lpstr>V. Les sanctions: les astreintes</vt:lpstr>
      <vt:lpstr>Conclusion </vt:lpstr>
      <vt:lpstr>Conclusion (suite)</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de renforcement des capacités des acteurs du commerce sur le droit et la politique de la concurrence</dc:title>
  <dc:creator>Compte Microsoft</dc:creator>
  <cp:lastModifiedBy>Compte Microsoft</cp:lastModifiedBy>
  <cp:revision>65</cp:revision>
  <dcterms:created xsi:type="dcterms:W3CDTF">2023-01-06T14:57:43Z</dcterms:created>
  <dcterms:modified xsi:type="dcterms:W3CDTF">2023-01-09T08:45:28Z</dcterms:modified>
</cp:coreProperties>
</file>